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3"/>
  </p:notesMasterIdLst>
  <p:sldIdLst>
    <p:sldId id="478" r:id="rId2"/>
    <p:sldId id="482" r:id="rId3"/>
    <p:sldId id="300" r:id="rId4"/>
    <p:sldId id="301" r:id="rId5"/>
    <p:sldId id="485" r:id="rId6"/>
    <p:sldId id="302" r:id="rId7"/>
    <p:sldId id="486" r:id="rId8"/>
    <p:sldId id="303" r:id="rId9"/>
    <p:sldId id="305" r:id="rId10"/>
    <p:sldId id="304" r:id="rId11"/>
    <p:sldId id="306" r:id="rId12"/>
    <p:sldId id="307" r:id="rId13"/>
    <p:sldId id="308" r:id="rId14"/>
    <p:sldId id="487" r:id="rId15"/>
    <p:sldId id="309" r:id="rId16"/>
    <p:sldId id="310" r:id="rId17"/>
    <p:sldId id="311" r:id="rId18"/>
    <p:sldId id="315" r:id="rId19"/>
    <p:sldId id="316" r:id="rId20"/>
    <p:sldId id="317" r:id="rId21"/>
    <p:sldId id="334" r:id="rId22"/>
    <p:sldId id="328" r:id="rId23"/>
    <p:sldId id="329" r:id="rId24"/>
    <p:sldId id="330" r:id="rId25"/>
    <p:sldId id="331" r:id="rId26"/>
    <p:sldId id="332" r:id="rId27"/>
    <p:sldId id="454" r:id="rId28"/>
    <p:sldId id="333" r:id="rId29"/>
    <p:sldId id="261" r:id="rId30"/>
    <p:sldId id="327" r:id="rId31"/>
    <p:sldId id="262" r:id="rId32"/>
    <p:sldId id="488" r:id="rId33"/>
    <p:sldId id="493" r:id="rId34"/>
    <p:sldId id="263" r:id="rId35"/>
    <p:sldId id="277" r:id="rId36"/>
    <p:sldId id="299" r:id="rId37"/>
    <p:sldId id="394" r:id="rId38"/>
    <p:sldId id="489" r:id="rId39"/>
    <p:sldId id="490" r:id="rId40"/>
    <p:sldId id="491" r:id="rId41"/>
    <p:sldId id="494" r:id="rId42"/>
    <p:sldId id="265" r:id="rId43"/>
    <p:sldId id="266" r:id="rId44"/>
    <p:sldId id="267" r:id="rId45"/>
    <p:sldId id="492" r:id="rId46"/>
    <p:sldId id="325" r:id="rId47"/>
    <p:sldId id="496" r:id="rId48"/>
    <p:sldId id="495" r:id="rId49"/>
    <p:sldId id="497" r:id="rId50"/>
    <p:sldId id="385" r:id="rId51"/>
    <p:sldId id="264" r:id="rId52"/>
    <p:sldId id="498" r:id="rId53"/>
    <p:sldId id="499" r:id="rId54"/>
    <p:sldId id="500" r:id="rId55"/>
    <p:sldId id="268" r:id="rId56"/>
    <p:sldId id="269" r:id="rId57"/>
    <p:sldId id="270" r:id="rId58"/>
    <p:sldId id="271" r:id="rId59"/>
    <p:sldId id="272" r:id="rId60"/>
    <p:sldId id="273" r:id="rId61"/>
    <p:sldId id="274" r:id="rId62"/>
    <p:sldId id="275" r:id="rId63"/>
    <p:sldId id="527" r:id="rId64"/>
    <p:sldId id="276" r:id="rId65"/>
    <p:sldId id="501" r:id="rId66"/>
    <p:sldId id="528" r:id="rId67"/>
    <p:sldId id="529" r:id="rId68"/>
    <p:sldId id="530" r:id="rId69"/>
    <p:sldId id="531" r:id="rId70"/>
    <p:sldId id="278" r:id="rId71"/>
    <p:sldId id="279" r:id="rId72"/>
    <p:sldId id="280" r:id="rId73"/>
    <p:sldId id="281" r:id="rId74"/>
    <p:sldId id="282" r:id="rId75"/>
    <p:sldId id="283" r:id="rId76"/>
    <p:sldId id="284" r:id="rId77"/>
    <p:sldId id="285" r:id="rId78"/>
    <p:sldId id="287" r:id="rId79"/>
    <p:sldId id="286" r:id="rId80"/>
    <p:sldId id="288" r:id="rId81"/>
    <p:sldId id="289" r:id="rId82"/>
    <p:sldId id="291" r:id="rId83"/>
    <p:sldId id="535" r:id="rId84"/>
    <p:sldId id="532" r:id="rId85"/>
    <p:sldId id="533" r:id="rId86"/>
    <p:sldId id="534" r:id="rId87"/>
    <p:sldId id="536" r:id="rId88"/>
    <p:sldId id="537" r:id="rId89"/>
    <p:sldId id="290" r:id="rId90"/>
    <p:sldId id="292" r:id="rId91"/>
    <p:sldId id="293" r:id="rId92"/>
    <p:sldId id="294" r:id="rId93"/>
    <p:sldId id="296" r:id="rId94"/>
    <p:sldId id="297" r:id="rId95"/>
    <p:sldId id="295" r:id="rId96"/>
    <p:sldId id="298" r:id="rId97"/>
    <p:sldId id="502" r:id="rId98"/>
    <p:sldId id="503" r:id="rId99"/>
    <p:sldId id="504" r:id="rId100"/>
    <p:sldId id="505" r:id="rId101"/>
    <p:sldId id="506" r:id="rId102"/>
    <p:sldId id="507" r:id="rId103"/>
    <p:sldId id="508" r:id="rId104"/>
    <p:sldId id="509" r:id="rId105"/>
    <p:sldId id="510" r:id="rId106"/>
    <p:sldId id="511" r:id="rId107"/>
    <p:sldId id="512" r:id="rId108"/>
    <p:sldId id="513" r:id="rId109"/>
    <p:sldId id="514" r:id="rId110"/>
    <p:sldId id="312" r:id="rId111"/>
    <p:sldId id="313" r:id="rId112"/>
    <p:sldId id="314" r:id="rId113"/>
    <p:sldId id="515" r:id="rId114"/>
    <p:sldId id="538" r:id="rId115"/>
    <p:sldId id="539" r:id="rId116"/>
    <p:sldId id="540" r:id="rId117"/>
    <p:sldId id="541" r:id="rId118"/>
    <p:sldId id="542" r:id="rId119"/>
    <p:sldId id="543" r:id="rId120"/>
    <p:sldId id="544" r:id="rId121"/>
    <p:sldId id="545" r:id="rId122"/>
    <p:sldId id="546" r:id="rId123"/>
    <p:sldId id="547" r:id="rId124"/>
    <p:sldId id="516" r:id="rId125"/>
    <p:sldId id="517" r:id="rId126"/>
    <p:sldId id="318" r:id="rId127"/>
    <p:sldId id="319" r:id="rId128"/>
    <p:sldId id="321" r:id="rId129"/>
    <p:sldId id="322" r:id="rId130"/>
    <p:sldId id="323" r:id="rId131"/>
    <p:sldId id="324" r:id="rId132"/>
    <p:sldId id="326" r:id="rId133"/>
    <p:sldId id="518" r:id="rId134"/>
    <p:sldId id="519" r:id="rId135"/>
    <p:sldId id="520" r:id="rId136"/>
    <p:sldId id="521" r:id="rId137"/>
    <p:sldId id="522" r:id="rId138"/>
    <p:sldId id="523" r:id="rId139"/>
    <p:sldId id="524" r:id="rId140"/>
    <p:sldId id="525" r:id="rId141"/>
    <p:sldId id="526" r:id="rId142"/>
    <p:sldId id="335" r:id="rId143"/>
    <p:sldId id="336" r:id="rId144"/>
    <p:sldId id="337" r:id="rId145"/>
    <p:sldId id="338" r:id="rId146"/>
    <p:sldId id="339" r:id="rId147"/>
    <p:sldId id="340" r:id="rId148"/>
    <p:sldId id="341" r:id="rId149"/>
    <p:sldId id="548" r:id="rId150"/>
    <p:sldId id="549" r:id="rId151"/>
    <p:sldId id="550" r:id="rId152"/>
    <p:sldId id="551" r:id="rId153"/>
    <p:sldId id="552" r:id="rId154"/>
    <p:sldId id="553" r:id="rId155"/>
    <p:sldId id="342" r:id="rId156"/>
    <p:sldId id="343" r:id="rId157"/>
    <p:sldId id="344" r:id="rId158"/>
    <p:sldId id="345" r:id="rId159"/>
    <p:sldId id="346" r:id="rId160"/>
    <p:sldId id="347" r:id="rId161"/>
    <p:sldId id="348" r:id="rId162"/>
    <p:sldId id="349" r:id="rId163"/>
    <p:sldId id="350" r:id="rId164"/>
    <p:sldId id="353" r:id="rId165"/>
    <p:sldId id="354" r:id="rId166"/>
    <p:sldId id="355" r:id="rId167"/>
    <p:sldId id="356" r:id="rId168"/>
    <p:sldId id="351" r:id="rId169"/>
    <p:sldId id="352" r:id="rId170"/>
    <p:sldId id="357" r:id="rId171"/>
    <p:sldId id="477" r:id="rId1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ya kumar" initials="ak" lastIdx="1" clrIdx="0">
    <p:extLst>
      <p:ext uri="{19B8F6BF-5375-455C-9EA6-DF929625EA0E}">
        <p15:presenceInfo xmlns:p15="http://schemas.microsoft.com/office/powerpoint/2012/main" userId="399304fa733ab2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95196" autoAdjust="0"/>
  </p:normalViewPr>
  <p:slideViewPr>
    <p:cSldViewPr>
      <p:cViewPr varScale="1">
        <p:scale>
          <a:sx n="81" d="100"/>
          <a:sy n="81" d="100"/>
        </p:scale>
        <p:origin x="1675"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06T20:42:40.880" idx="1">
    <p:pos x="5112" y="1673"/>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05D65-BBD2-4707-A0A3-17E3ADEBA299}" type="datetimeFigureOut">
              <a:rPr lang="en-US" smtClean="0"/>
              <a:t>12/6/2022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72E59-32B8-44C2-898F-66F68B2F7EA5}" type="slidenum">
              <a:rPr lang="en-US" smtClean="0"/>
              <a:t>‹#›</a:t>
            </a:fld>
            <a:endParaRPr lang="en-US"/>
          </a:p>
        </p:txBody>
      </p:sp>
    </p:spTree>
    <p:extLst>
      <p:ext uri="{BB962C8B-B14F-4D97-AF65-F5344CB8AC3E}">
        <p14:creationId xmlns:p14="http://schemas.microsoft.com/office/powerpoint/2010/main" val="1095251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872E59-32B8-44C2-898F-66F68B2F7EA5}" type="slidenum">
              <a:rPr lang="en-US" smtClean="0"/>
              <a:t>9</a:t>
            </a:fld>
            <a:endParaRPr lang="en-US"/>
          </a:p>
        </p:txBody>
      </p:sp>
    </p:spTree>
    <p:extLst>
      <p:ext uri="{BB962C8B-B14F-4D97-AF65-F5344CB8AC3E}">
        <p14:creationId xmlns:p14="http://schemas.microsoft.com/office/powerpoint/2010/main" val="212351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0716C620-2DB0-D776-52AA-92F7BEE48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2DA8D178-068A-43B9-9063-8689488B529E}" type="slidenum">
              <a:rPr lang="en-US" altLang="en-US" b="0"/>
              <a:pPr eaLnBrk="1" hangingPunct="1"/>
              <a:t>43</a:t>
            </a:fld>
            <a:endParaRPr lang="en-US" altLang="en-US" b="0"/>
          </a:p>
        </p:txBody>
      </p:sp>
      <p:sp>
        <p:nvSpPr>
          <p:cNvPr id="132099" name="Rectangle 2">
            <a:extLst>
              <a:ext uri="{FF2B5EF4-FFF2-40B4-BE49-F238E27FC236}">
                <a16:creationId xmlns:a16="http://schemas.microsoft.com/office/drawing/2014/main" id="{767BAD18-15B2-370F-CDEE-55A81E2F0E25}"/>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0852F48C-96E7-03BE-4AD1-7470320906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9F91EDB1-6D15-4B40-4A1B-B1081C276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9CA815E7-96DD-4746-9E90-129A26A9AF94}" type="slidenum">
              <a:rPr lang="en-US" altLang="en-US" b="0"/>
              <a:pPr eaLnBrk="1" hangingPunct="1"/>
              <a:t>44</a:t>
            </a:fld>
            <a:endParaRPr lang="en-US" altLang="en-US" b="0"/>
          </a:p>
        </p:txBody>
      </p:sp>
      <p:sp>
        <p:nvSpPr>
          <p:cNvPr id="133123" name="Rectangle 2">
            <a:extLst>
              <a:ext uri="{FF2B5EF4-FFF2-40B4-BE49-F238E27FC236}">
                <a16:creationId xmlns:a16="http://schemas.microsoft.com/office/drawing/2014/main" id="{1538475F-1B68-EF22-8F2B-9E8AD9A25870}"/>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A8D20EE5-D4DA-4292-C629-209E3D59EE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1872E59-32B8-44C2-898F-66F68B2F7EA5}" type="slidenum">
              <a:rPr lang="en-US" smtClean="0"/>
              <a:t>22</a:t>
            </a:fld>
            <a:endParaRPr lang="en-US"/>
          </a:p>
        </p:txBody>
      </p:sp>
    </p:spTree>
    <p:extLst>
      <p:ext uri="{BB962C8B-B14F-4D97-AF65-F5344CB8AC3E}">
        <p14:creationId xmlns:p14="http://schemas.microsoft.com/office/powerpoint/2010/main" val="114143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C3224EAD-2BBD-B237-A664-E7E07C22A4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E97891D7-A02F-4D02-BECC-4AEA02EE8DB3}" type="slidenum">
              <a:rPr lang="en-US" altLang="en-US" b="0"/>
              <a:pPr eaLnBrk="1" hangingPunct="1"/>
              <a:t>28</a:t>
            </a:fld>
            <a:endParaRPr lang="en-US" altLang="en-US" b="0"/>
          </a:p>
        </p:txBody>
      </p:sp>
      <p:sp>
        <p:nvSpPr>
          <p:cNvPr id="123907" name="Rectangle 2">
            <a:extLst>
              <a:ext uri="{FF2B5EF4-FFF2-40B4-BE49-F238E27FC236}">
                <a16:creationId xmlns:a16="http://schemas.microsoft.com/office/drawing/2014/main" id="{78B809D9-C897-6E1E-54B1-1E25B86FAAD0}"/>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D8FF358B-36C6-E6B6-6212-C7B8AFEC83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0AEE27A4-FC3F-E1DC-8D33-455D263A67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428C0738-EEFC-4A79-B146-285DD576E5B9}" type="slidenum">
              <a:rPr lang="en-US" altLang="en-US" b="0"/>
              <a:pPr eaLnBrk="1" hangingPunct="1"/>
              <a:t>29</a:t>
            </a:fld>
            <a:endParaRPr lang="en-US" altLang="en-US" b="0"/>
          </a:p>
        </p:txBody>
      </p:sp>
      <p:sp>
        <p:nvSpPr>
          <p:cNvPr id="124931" name="Rectangle 2">
            <a:extLst>
              <a:ext uri="{FF2B5EF4-FFF2-40B4-BE49-F238E27FC236}">
                <a16:creationId xmlns:a16="http://schemas.microsoft.com/office/drawing/2014/main" id="{C927DFEF-29E8-6BCD-E242-B9DBCB6279C3}"/>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F80D6A7D-8EC1-2DC4-0A73-C568DEC304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58F3934B-B4B5-33CB-CF49-BED2DFE40D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2686C181-DBBF-41F7-BDE4-75C288B7A0F4}" type="slidenum">
              <a:rPr lang="en-US" altLang="en-US" b="0"/>
              <a:pPr eaLnBrk="1" hangingPunct="1"/>
              <a:t>31</a:t>
            </a:fld>
            <a:endParaRPr lang="en-US" altLang="en-US" b="0"/>
          </a:p>
        </p:txBody>
      </p:sp>
      <p:sp>
        <p:nvSpPr>
          <p:cNvPr id="125955" name="Rectangle 2">
            <a:extLst>
              <a:ext uri="{FF2B5EF4-FFF2-40B4-BE49-F238E27FC236}">
                <a16:creationId xmlns:a16="http://schemas.microsoft.com/office/drawing/2014/main" id="{6FAEB768-9AEC-53E5-26C8-25B90AB85E9D}"/>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A9D4B823-4061-F550-35C7-FC9FE2D190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D70D6A47-56DD-555A-812A-7BA22340CA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5B7CFA77-4AA8-4935-85E5-4BA363FDDDC9}" type="slidenum">
              <a:rPr lang="en-US" altLang="en-US" b="0"/>
              <a:pPr eaLnBrk="1" hangingPunct="1"/>
              <a:t>33</a:t>
            </a:fld>
            <a:endParaRPr lang="en-US" altLang="en-US" b="0"/>
          </a:p>
        </p:txBody>
      </p:sp>
      <p:sp>
        <p:nvSpPr>
          <p:cNvPr id="126979" name="Rectangle 2">
            <a:extLst>
              <a:ext uri="{FF2B5EF4-FFF2-40B4-BE49-F238E27FC236}">
                <a16:creationId xmlns:a16="http://schemas.microsoft.com/office/drawing/2014/main" id="{DB8391F2-D51E-2FB2-617C-F5B9AA13961C}"/>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6F5C5392-A74F-94DA-9A88-66F0BAA854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FC0B091E-B974-E00E-32A5-533FD50150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4F0B29D7-1464-43E5-866A-C2E919B430D3}" type="slidenum">
              <a:rPr lang="en-US" altLang="en-US" b="0"/>
              <a:pPr eaLnBrk="1" hangingPunct="1"/>
              <a:t>34</a:t>
            </a:fld>
            <a:endParaRPr lang="en-US" altLang="en-US" b="0"/>
          </a:p>
        </p:txBody>
      </p:sp>
      <p:sp>
        <p:nvSpPr>
          <p:cNvPr id="128003" name="Rectangle 2">
            <a:extLst>
              <a:ext uri="{FF2B5EF4-FFF2-40B4-BE49-F238E27FC236}">
                <a16:creationId xmlns:a16="http://schemas.microsoft.com/office/drawing/2014/main" id="{11883D40-FC92-0C43-B295-FC60DCF86AC6}"/>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3EFBD71D-6EA5-5A66-C9AB-7D5179358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170F82D3-3E6B-FA30-C9A5-D6DC82E83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69879BD0-0050-439C-BF7E-5D680A6DB034}" type="slidenum">
              <a:rPr lang="en-US" altLang="en-US" b="0"/>
              <a:pPr eaLnBrk="1" hangingPunct="1"/>
              <a:t>41</a:t>
            </a:fld>
            <a:endParaRPr lang="en-US" altLang="en-US" b="0"/>
          </a:p>
        </p:txBody>
      </p:sp>
      <p:sp>
        <p:nvSpPr>
          <p:cNvPr id="130051" name="Rectangle 2">
            <a:extLst>
              <a:ext uri="{FF2B5EF4-FFF2-40B4-BE49-F238E27FC236}">
                <a16:creationId xmlns:a16="http://schemas.microsoft.com/office/drawing/2014/main" id="{9897A368-ADE6-71ED-E52D-2D534A804D86}"/>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16F25AEC-3C92-DFF9-052F-73EE46B61D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88D36096-E44D-139D-EDA5-BB1F1D442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330C3247-32C5-4721-9BEA-9D66E9A9FF6D}" type="slidenum">
              <a:rPr lang="en-US" altLang="en-US" b="0"/>
              <a:pPr eaLnBrk="1" hangingPunct="1"/>
              <a:t>42</a:t>
            </a:fld>
            <a:endParaRPr lang="en-US" altLang="en-US" b="0"/>
          </a:p>
        </p:txBody>
      </p:sp>
      <p:sp>
        <p:nvSpPr>
          <p:cNvPr id="131075" name="Rectangle 2">
            <a:extLst>
              <a:ext uri="{FF2B5EF4-FFF2-40B4-BE49-F238E27FC236}">
                <a16:creationId xmlns:a16="http://schemas.microsoft.com/office/drawing/2014/main" id="{1654BAE8-61C6-A8BD-1322-3CD37E9793EB}"/>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C2F2DAEC-7555-F6F5-63FC-DF0FB84922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242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8722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617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6802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47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365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187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4356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1134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8348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368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F15528-21DE-4FAA-801E-634DDDAF4B2B}" type="slidenum">
              <a:rPr lang="en-US" smtClean="0"/>
              <a:pPr/>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205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ibm.com/docs/en/zos/2.1.0?topic=descriptions-tcsh-invoke-shel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mputer_program" TargetMode="External"/><Relationship Id="rId2" Type="http://schemas.openxmlformats.org/officeDocument/2006/relationships/hyperlink" Target="https://en.wikipedia.org/wiki/Instruction_se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5967-F6F9-4A30-80F8-CACE2E0DCD86}"/>
              </a:ext>
            </a:extLst>
          </p:cNvPr>
          <p:cNvSpPr>
            <a:spLocks noGrp="1"/>
          </p:cNvSpPr>
          <p:nvPr>
            <p:ph type="ctrTitle"/>
          </p:nvPr>
        </p:nvSpPr>
        <p:spPr/>
        <p:txBody>
          <a:bodyPr/>
          <a:lstStyle/>
          <a:p>
            <a:r>
              <a:rPr lang="en-US" dirty="0"/>
              <a:t>Parallel Computing</a:t>
            </a:r>
          </a:p>
        </p:txBody>
      </p:sp>
      <p:sp>
        <p:nvSpPr>
          <p:cNvPr id="3" name="Subtitle 2">
            <a:extLst>
              <a:ext uri="{FF2B5EF4-FFF2-40B4-BE49-F238E27FC236}">
                <a16:creationId xmlns:a16="http://schemas.microsoft.com/office/drawing/2014/main" id="{F7D53556-C12B-461D-BB38-A4DCACE504C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8557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10DA-47FD-4951-AEDB-AEAD9528A766}"/>
              </a:ext>
            </a:extLst>
          </p:cNvPr>
          <p:cNvSpPr>
            <a:spLocks noGrp="1"/>
          </p:cNvSpPr>
          <p:nvPr>
            <p:ph type="title"/>
          </p:nvPr>
        </p:nvSpPr>
        <p:spPr/>
        <p:txBody>
          <a:bodyPr>
            <a:normAutofit/>
          </a:bodyPr>
          <a:lstStyle/>
          <a:p>
            <a:r>
              <a:rPr lang="en-US" dirty="0"/>
              <a:t>3</a:t>
            </a:r>
            <a:r>
              <a:rPr lang="en-US" baseline="30000" dirty="0"/>
              <a:t>rd</a:t>
            </a:r>
            <a:r>
              <a:rPr lang="en-US" dirty="0"/>
              <a:t>  levels of a </a:t>
            </a:r>
            <a:br>
              <a:rPr lang="en-US" dirty="0"/>
            </a:br>
            <a:r>
              <a:rPr lang="en-US" dirty="0"/>
              <a:t>modern computer’s architecture</a:t>
            </a:r>
          </a:p>
        </p:txBody>
      </p:sp>
      <p:sp>
        <p:nvSpPr>
          <p:cNvPr id="3" name="Content Placeholder 2">
            <a:extLst>
              <a:ext uri="{FF2B5EF4-FFF2-40B4-BE49-F238E27FC236}">
                <a16:creationId xmlns:a16="http://schemas.microsoft.com/office/drawing/2014/main" id="{E115A71B-B5F1-47DA-955D-1920428E4556}"/>
              </a:ext>
            </a:extLst>
          </p:cNvPr>
          <p:cNvSpPr>
            <a:spLocks noGrp="1"/>
          </p:cNvSpPr>
          <p:nvPr>
            <p:ph idx="1"/>
          </p:nvPr>
        </p:nvSpPr>
        <p:spPr/>
        <p:txBody>
          <a:bodyPr>
            <a:normAutofit/>
          </a:bodyPr>
          <a:lstStyle/>
          <a:p>
            <a:pPr algn="l"/>
            <a:r>
              <a:rPr lang="en-US" sz="2800" dirty="0">
                <a:latin typeface="NimbusRomNo9L-Regu"/>
              </a:rPr>
              <a:t>S</a:t>
            </a:r>
            <a:r>
              <a:rPr lang="en-US" sz="2800" b="0" i="0" u="none" strike="noStrike" baseline="0" dirty="0">
                <a:latin typeface="NimbusRomNo9L-Regu"/>
              </a:rPr>
              <a:t>ervers contain a </a:t>
            </a:r>
            <a:r>
              <a:rPr lang="en-US" sz="2800" b="0" i="0" u="none" strike="noStrike" baseline="0" dirty="0">
                <a:latin typeface="NimbusRomNo9L-Medi"/>
              </a:rPr>
              <a:t>several multicore processors</a:t>
            </a:r>
            <a:r>
              <a:rPr lang="en-US" sz="2800" b="0" i="0" u="none" strike="noStrike" baseline="0" dirty="0">
                <a:latin typeface="NimbusRomNo9L-Regu"/>
              </a:rPr>
              <a:t>. </a:t>
            </a:r>
          </a:p>
          <a:p>
            <a:pPr algn="l"/>
            <a:r>
              <a:rPr lang="en-US" sz="2800" b="0" i="0" u="none" strike="noStrike" baseline="0" dirty="0">
                <a:latin typeface="NimbusRomNo9L-Regu"/>
              </a:rPr>
              <a:t>Server is capable of running a service in parallel, and also several services in parallel.</a:t>
            </a:r>
            <a:endParaRPr lang="en-US" sz="4400" dirty="0"/>
          </a:p>
        </p:txBody>
      </p:sp>
      <p:pic>
        <p:nvPicPr>
          <p:cNvPr id="4" name="Picture 3">
            <a:extLst>
              <a:ext uri="{FF2B5EF4-FFF2-40B4-BE49-F238E27FC236}">
                <a16:creationId xmlns:a16="http://schemas.microsoft.com/office/drawing/2014/main" id="{F1097BF9-378F-48A7-B846-6B73E7D6A0BE}"/>
              </a:ext>
            </a:extLst>
          </p:cNvPr>
          <p:cNvPicPr>
            <a:picLocks noChangeAspect="1"/>
          </p:cNvPicPr>
          <p:nvPr/>
        </p:nvPicPr>
        <p:blipFill>
          <a:blip r:embed="rId2"/>
          <a:stretch>
            <a:fillRect/>
          </a:stretch>
        </p:blipFill>
        <p:spPr>
          <a:xfrm>
            <a:off x="3962400" y="3886200"/>
            <a:ext cx="3371850" cy="2701172"/>
          </a:xfrm>
          <a:prstGeom prst="rect">
            <a:avLst/>
          </a:prstGeom>
        </p:spPr>
      </p:pic>
    </p:spTree>
    <p:extLst>
      <p:ext uri="{BB962C8B-B14F-4D97-AF65-F5344CB8AC3E}">
        <p14:creationId xmlns:p14="http://schemas.microsoft.com/office/powerpoint/2010/main" val="30180516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5D65-BE02-4411-854D-EA61691EFD80}"/>
              </a:ext>
            </a:extLst>
          </p:cNvPr>
          <p:cNvSpPr>
            <a:spLocks noGrp="1"/>
          </p:cNvSpPr>
          <p:nvPr>
            <p:ph type="title"/>
          </p:nvPr>
        </p:nvSpPr>
        <p:spPr/>
        <p:txBody>
          <a:bodyPr/>
          <a:lstStyle/>
          <a:p>
            <a:r>
              <a:rPr lang="en-US" dirty="0"/>
              <a:t>Solution ??????</a:t>
            </a:r>
          </a:p>
        </p:txBody>
      </p:sp>
      <p:sp>
        <p:nvSpPr>
          <p:cNvPr id="5" name="TextBox 4">
            <a:extLst>
              <a:ext uri="{FF2B5EF4-FFF2-40B4-BE49-F238E27FC236}">
                <a16:creationId xmlns:a16="http://schemas.microsoft.com/office/drawing/2014/main" id="{60E44653-4E89-44BB-9B28-029148F07C49}"/>
              </a:ext>
            </a:extLst>
          </p:cNvPr>
          <p:cNvSpPr txBox="1"/>
          <p:nvPr/>
        </p:nvSpPr>
        <p:spPr>
          <a:xfrm>
            <a:off x="768096" y="1828800"/>
            <a:ext cx="6089904" cy="3647152"/>
          </a:xfrm>
          <a:prstGeom prst="rect">
            <a:avLst/>
          </a:prstGeom>
          <a:noFill/>
        </p:spPr>
        <p:txBody>
          <a:bodyPr wrap="square">
            <a:spAutoFit/>
          </a:bodyPr>
          <a:lstStyle/>
          <a:p>
            <a:r>
              <a:rPr lang="en-US" sz="2100" dirty="0"/>
              <a:t># include &lt;</a:t>
            </a:r>
            <a:r>
              <a:rPr lang="en-US" sz="2100" dirty="0" err="1"/>
              <a:t>stdio</a:t>
            </a:r>
            <a:r>
              <a:rPr lang="en-US" sz="2100" dirty="0"/>
              <a:t> .h&gt;</a:t>
            </a:r>
          </a:p>
          <a:p>
            <a:endParaRPr lang="en-US" sz="2100" dirty="0"/>
          </a:p>
          <a:p>
            <a:r>
              <a:rPr lang="en-US" sz="2100" dirty="0"/>
              <a:t> int main ( int </a:t>
            </a:r>
            <a:r>
              <a:rPr lang="en-US" sz="2100" dirty="0" err="1"/>
              <a:t>argc</a:t>
            </a:r>
            <a:r>
              <a:rPr lang="en-US" sz="2100" dirty="0"/>
              <a:t> , char * </a:t>
            </a:r>
            <a:r>
              <a:rPr lang="en-US" sz="2100" dirty="0" err="1"/>
              <a:t>argv</a:t>
            </a:r>
            <a:r>
              <a:rPr lang="en-US" sz="2100" dirty="0"/>
              <a:t> []) {</a:t>
            </a:r>
          </a:p>
          <a:p>
            <a:r>
              <a:rPr lang="en-US" sz="2100" dirty="0"/>
              <a:t> int max; </a:t>
            </a:r>
            <a:r>
              <a:rPr lang="en-US" sz="2100" dirty="0" err="1"/>
              <a:t>sscanf</a:t>
            </a:r>
            <a:r>
              <a:rPr lang="en-US" sz="2100" dirty="0"/>
              <a:t> ( </a:t>
            </a:r>
            <a:r>
              <a:rPr lang="en-US" sz="2100" dirty="0" err="1"/>
              <a:t>argv</a:t>
            </a:r>
            <a:r>
              <a:rPr lang="en-US" sz="2100" dirty="0"/>
              <a:t> [1] , "%d", &amp;max );</a:t>
            </a:r>
          </a:p>
          <a:p>
            <a:r>
              <a:rPr lang="en-US" sz="2100" dirty="0"/>
              <a:t> int sum = 0;</a:t>
            </a:r>
          </a:p>
          <a:p>
            <a:r>
              <a:rPr lang="en-US" sz="2100" dirty="0"/>
              <a:t> # pragma </a:t>
            </a:r>
            <a:r>
              <a:rPr lang="en-US" sz="2100" dirty="0" err="1"/>
              <a:t>omp</a:t>
            </a:r>
            <a:r>
              <a:rPr lang="en-US" sz="2100" dirty="0"/>
              <a:t> parallel for</a:t>
            </a:r>
          </a:p>
          <a:p>
            <a:r>
              <a:rPr lang="en-US" sz="2100" dirty="0"/>
              <a:t> for ( int </a:t>
            </a:r>
            <a:r>
              <a:rPr lang="en-US" sz="2100" dirty="0" err="1"/>
              <a:t>i</a:t>
            </a:r>
            <a:r>
              <a:rPr lang="en-US" sz="2100" dirty="0"/>
              <a:t> = 1; </a:t>
            </a:r>
            <a:r>
              <a:rPr lang="en-US" sz="2100" dirty="0" err="1"/>
              <a:t>i</a:t>
            </a:r>
            <a:r>
              <a:rPr lang="en-US" sz="2100" dirty="0"/>
              <a:t> &lt;= max; </a:t>
            </a:r>
            <a:r>
              <a:rPr lang="en-US" sz="2100" dirty="0" err="1"/>
              <a:t>i</a:t>
            </a:r>
            <a:r>
              <a:rPr lang="en-US" sz="2100" dirty="0"/>
              <a:t>++)</a:t>
            </a:r>
          </a:p>
          <a:p>
            <a:r>
              <a:rPr lang="en-US" sz="2100" dirty="0"/>
              <a:t> sum = sum + </a:t>
            </a:r>
            <a:r>
              <a:rPr lang="en-US" sz="2100" dirty="0" err="1"/>
              <a:t>i</a:t>
            </a:r>
            <a:r>
              <a:rPr lang="en-US" sz="2100" dirty="0"/>
              <a:t>;</a:t>
            </a:r>
          </a:p>
          <a:p>
            <a:r>
              <a:rPr lang="en-US" sz="2100" dirty="0"/>
              <a:t> </a:t>
            </a:r>
            <a:r>
              <a:rPr lang="en-US" sz="2100" dirty="0" err="1"/>
              <a:t>printf</a:t>
            </a:r>
            <a:r>
              <a:rPr lang="en-US" sz="2100" dirty="0"/>
              <a:t> ("%d\n", sum );</a:t>
            </a:r>
          </a:p>
          <a:p>
            <a:r>
              <a:rPr lang="en-US" sz="2100" dirty="0"/>
              <a:t> return 0;</a:t>
            </a:r>
          </a:p>
          <a:p>
            <a:r>
              <a:rPr lang="en-US" sz="2100" dirty="0"/>
              <a:t> }</a:t>
            </a:r>
          </a:p>
        </p:txBody>
      </p:sp>
    </p:spTree>
    <p:extLst>
      <p:ext uri="{BB962C8B-B14F-4D97-AF65-F5344CB8AC3E}">
        <p14:creationId xmlns:p14="http://schemas.microsoft.com/office/powerpoint/2010/main" val="15804535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94DA-BB5F-4690-8BDB-B4FE47A6B196}"/>
              </a:ext>
            </a:extLst>
          </p:cNvPr>
          <p:cNvSpPr>
            <a:spLocks noGrp="1"/>
          </p:cNvSpPr>
          <p:nvPr>
            <p:ph type="title"/>
          </p:nvPr>
        </p:nvSpPr>
        <p:spPr/>
        <p:txBody>
          <a:bodyPr/>
          <a:lstStyle/>
          <a:p>
            <a:r>
              <a:rPr lang="en-US" dirty="0"/>
              <a:t>Leads to Race Condition</a:t>
            </a:r>
          </a:p>
        </p:txBody>
      </p:sp>
      <p:sp>
        <p:nvSpPr>
          <p:cNvPr id="3" name="Content Placeholder 2">
            <a:extLst>
              <a:ext uri="{FF2B5EF4-FFF2-40B4-BE49-F238E27FC236}">
                <a16:creationId xmlns:a16="http://schemas.microsoft.com/office/drawing/2014/main" id="{A7F8B617-71BD-4B0E-9F44-2724F60685F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FA1EBAA-3826-4E8A-ABA5-69D2FB1E555B}"/>
              </a:ext>
            </a:extLst>
          </p:cNvPr>
          <p:cNvPicPr>
            <a:picLocks noChangeAspect="1"/>
          </p:cNvPicPr>
          <p:nvPr/>
        </p:nvPicPr>
        <p:blipFill>
          <a:blip r:embed="rId2"/>
          <a:stretch>
            <a:fillRect/>
          </a:stretch>
        </p:blipFill>
        <p:spPr>
          <a:xfrm>
            <a:off x="446097" y="2458641"/>
            <a:ext cx="6860251" cy="3132535"/>
          </a:xfrm>
          <a:prstGeom prst="rect">
            <a:avLst/>
          </a:prstGeom>
        </p:spPr>
      </p:pic>
    </p:spTree>
    <p:extLst>
      <p:ext uri="{BB962C8B-B14F-4D97-AF65-F5344CB8AC3E}">
        <p14:creationId xmlns:p14="http://schemas.microsoft.com/office/powerpoint/2010/main" val="4293244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31B4-1852-4FBA-BB35-8068E9F4B652}"/>
              </a:ext>
            </a:extLst>
          </p:cNvPr>
          <p:cNvSpPr>
            <a:spLocks noGrp="1"/>
          </p:cNvSpPr>
          <p:nvPr>
            <p:ph type="title"/>
          </p:nvPr>
        </p:nvSpPr>
        <p:spPr/>
        <p:txBody>
          <a:bodyPr/>
          <a:lstStyle/>
          <a:p>
            <a:r>
              <a:rPr lang="en-US" dirty="0"/>
              <a:t>Combining the results of parallel iterations</a:t>
            </a:r>
          </a:p>
        </p:txBody>
      </p:sp>
      <p:sp>
        <p:nvSpPr>
          <p:cNvPr id="3" name="Content Placeholder 2">
            <a:extLst>
              <a:ext uri="{FF2B5EF4-FFF2-40B4-BE49-F238E27FC236}">
                <a16:creationId xmlns:a16="http://schemas.microsoft.com/office/drawing/2014/main" id="{BA35D203-D76B-47F2-B5C2-E7FB263D539D}"/>
              </a:ext>
            </a:extLst>
          </p:cNvPr>
          <p:cNvSpPr>
            <a:spLocks noGrp="1"/>
          </p:cNvSpPr>
          <p:nvPr>
            <p:ph idx="1"/>
          </p:nvPr>
        </p:nvSpPr>
        <p:spPr>
          <a:xfrm>
            <a:off x="628650" y="2226469"/>
            <a:ext cx="8087968" cy="3689799"/>
          </a:xfrm>
        </p:spPr>
        <p:txBody>
          <a:bodyPr>
            <a:normAutofit fontScale="92500"/>
          </a:bodyPr>
          <a:lstStyle/>
          <a:p>
            <a:r>
              <a:rPr lang="en-US" sz="2700" dirty="0"/>
              <a:t>This program is run multiple times using several threads, it is very likely that it will not always produce the same result.</a:t>
            </a:r>
          </a:p>
          <a:p>
            <a:r>
              <a:rPr lang="en-US" sz="2700" dirty="0"/>
              <a:t> In other words, from time to time it will produce the wrong result. </a:t>
            </a:r>
          </a:p>
          <a:p>
            <a:r>
              <a:rPr lang="en-US" sz="2700" dirty="0"/>
              <a:t>To avoid race conditions</a:t>
            </a:r>
          </a:p>
          <a:p>
            <a:pPr lvl="1"/>
            <a:r>
              <a:rPr lang="en-US" sz="2400" dirty="0"/>
              <a:t>Assignment sum = sum + </a:t>
            </a:r>
            <a:r>
              <a:rPr lang="en-US" sz="2400" dirty="0" err="1"/>
              <a:t>i</a:t>
            </a:r>
            <a:r>
              <a:rPr lang="en-US" sz="2400" dirty="0"/>
              <a:t> can be put inside a critical section </a:t>
            </a:r>
          </a:p>
          <a:p>
            <a:pPr lvl="2"/>
            <a:r>
              <a:rPr lang="en-US" sz="2100" dirty="0"/>
              <a:t>Part of a program that is performed by at most one thread at a time. </a:t>
            </a:r>
          </a:p>
          <a:p>
            <a:pPr lvl="1"/>
            <a:r>
              <a:rPr lang="en-US" sz="2400" dirty="0"/>
              <a:t>This is achieved by the </a:t>
            </a:r>
            <a:r>
              <a:rPr lang="en-US" sz="2400" dirty="0" err="1"/>
              <a:t>omp</a:t>
            </a:r>
            <a:r>
              <a:rPr lang="en-US" sz="2400" dirty="0"/>
              <a:t> critical directive which is applied to the statement or a block immediately following it.</a:t>
            </a:r>
          </a:p>
        </p:txBody>
      </p:sp>
    </p:spTree>
    <p:extLst>
      <p:ext uri="{BB962C8B-B14F-4D97-AF65-F5344CB8AC3E}">
        <p14:creationId xmlns:p14="http://schemas.microsoft.com/office/powerpoint/2010/main" val="1439014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43B0-558D-499F-8F27-89896212F751}"/>
              </a:ext>
            </a:extLst>
          </p:cNvPr>
          <p:cNvSpPr>
            <a:spLocks noGrp="1"/>
          </p:cNvSpPr>
          <p:nvPr>
            <p:ph type="title"/>
          </p:nvPr>
        </p:nvSpPr>
        <p:spPr>
          <a:xfrm>
            <a:off x="628650" y="1131094"/>
            <a:ext cx="7886700" cy="372200"/>
          </a:xfrm>
        </p:spPr>
        <p:txBody>
          <a:bodyPr>
            <a:normAutofit fontScale="90000"/>
          </a:bodyPr>
          <a:lstStyle/>
          <a:p>
            <a:r>
              <a:rPr lang="en-US" dirty="0"/>
              <a:t>Program using critical sections</a:t>
            </a:r>
          </a:p>
        </p:txBody>
      </p:sp>
      <p:sp>
        <p:nvSpPr>
          <p:cNvPr id="5" name="TextBox 4">
            <a:extLst>
              <a:ext uri="{FF2B5EF4-FFF2-40B4-BE49-F238E27FC236}">
                <a16:creationId xmlns:a16="http://schemas.microsoft.com/office/drawing/2014/main" id="{00AB2961-CB90-4655-893C-D95B75E3B527}"/>
              </a:ext>
            </a:extLst>
          </p:cNvPr>
          <p:cNvSpPr txBox="1"/>
          <p:nvPr/>
        </p:nvSpPr>
        <p:spPr>
          <a:xfrm>
            <a:off x="2027582" y="1503294"/>
            <a:ext cx="4601818" cy="4293483"/>
          </a:xfrm>
          <a:prstGeom prst="rect">
            <a:avLst/>
          </a:prstGeom>
          <a:noFill/>
        </p:spPr>
        <p:txBody>
          <a:bodyPr wrap="square">
            <a:spAutoFit/>
          </a:bodyPr>
          <a:lstStyle/>
          <a:p>
            <a:r>
              <a:rPr lang="en-US" sz="2100" dirty="0"/>
              <a:t># include &lt;</a:t>
            </a:r>
            <a:r>
              <a:rPr lang="en-US" sz="2100" dirty="0" err="1"/>
              <a:t>stdio</a:t>
            </a:r>
            <a:r>
              <a:rPr lang="en-US" sz="2100" dirty="0"/>
              <a:t> .h&gt;</a:t>
            </a:r>
          </a:p>
          <a:p>
            <a:endParaRPr lang="en-US" sz="2100" dirty="0"/>
          </a:p>
          <a:p>
            <a:r>
              <a:rPr lang="en-US" sz="2100" dirty="0"/>
              <a:t>int main ( int </a:t>
            </a:r>
            <a:r>
              <a:rPr lang="en-US" sz="2100" dirty="0" err="1"/>
              <a:t>argc</a:t>
            </a:r>
            <a:r>
              <a:rPr lang="en-US" sz="2100" dirty="0"/>
              <a:t> , char * </a:t>
            </a:r>
            <a:r>
              <a:rPr lang="en-US" sz="2100" dirty="0" err="1"/>
              <a:t>argv</a:t>
            </a:r>
            <a:r>
              <a:rPr lang="en-US" sz="2100" dirty="0"/>
              <a:t> []) {</a:t>
            </a:r>
          </a:p>
          <a:p>
            <a:r>
              <a:rPr lang="en-US" sz="2100" dirty="0"/>
              <a:t> int max; </a:t>
            </a:r>
            <a:r>
              <a:rPr lang="en-US" sz="2100" dirty="0" err="1"/>
              <a:t>sscanf</a:t>
            </a:r>
            <a:r>
              <a:rPr lang="en-US" sz="2100" dirty="0"/>
              <a:t> ( </a:t>
            </a:r>
            <a:r>
              <a:rPr lang="en-US" sz="2100" dirty="0" err="1"/>
              <a:t>argv</a:t>
            </a:r>
            <a:r>
              <a:rPr lang="en-US" sz="2100" dirty="0"/>
              <a:t> [1] , "%d", &amp;max );</a:t>
            </a:r>
          </a:p>
          <a:p>
            <a:r>
              <a:rPr lang="en-US" sz="2100" dirty="0"/>
              <a:t>int sum = 0;</a:t>
            </a:r>
          </a:p>
          <a:p>
            <a:r>
              <a:rPr lang="en-US" sz="2100" dirty="0"/>
              <a:t># pragma </a:t>
            </a:r>
            <a:r>
              <a:rPr lang="en-US" sz="2100" dirty="0" err="1"/>
              <a:t>omp</a:t>
            </a:r>
            <a:r>
              <a:rPr lang="en-US" sz="2100" dirty="0"/>
              <a:t> parallel for</a:t>
            </a:r>
          </a:p>
          <a:p>
            <a:r>
              <a:rPr lang="en-US" sz="2100" dirty="0"/>
              <a:t>for ( int </a:t>
            </a:r>
            <a:r>
              <a:rPr lang="en-US" sz="2100" dirty="0" err="1"/>
              <a:t>i</a:t>
            </a:r>
            <a:r>
              <a:rPr lang="en-US" sz="2100" dirty="0"/>
              <a:t> = 1; </a:t>
            </a:r>
            <a:r>
              <a:rPr lang="en-US" sz="2100" dirty="0" err="1"/>
              <a:t>i</a:t>
            </a:r>
            <a:r>
              <a:rPr lang="en-US" sz="2100" dirty="0"/>
              <a:t> &lt;= max; </a:t>
            </a:r>
            <a:r>
              <a:rPr lang="en-US" sz="2100" dirty="0" err="1"/>
              <a:t>i</a:t>
            </a:r>
            <a:r>
              <a:rPr lang="en-US" sz="2100" dirty="0"/>
              <a:t>++)</a:t>
            </a:r>
          </a:p>
          <a:p>
            <a:r>
              <a:rPr lang="en-US" sz="2100" dirty="0"/>
              <a:t># pragma </a:t>
            </a:r>
            <a:r>
              <a:rPr lang="en-US" sz="2100" dirty="0" err="1"/>
              <a:t>omp</a:t>
            </a:r>
            <a:r>
              <a:rPr lang="en-US" sz="2100" dirty="0"/>
              <a:t> critical</a:t>
            </a:r>
          </a:p>
          <a:p>
            <a:r>
              <a:rPr lang="en-US" sz="2100" dirty="0"/>
              <a:t> sum = sum + </a:t>
            </a:r>
            <a:r>
              <a:rPr lang="en-US" sz="2100" dirty="0" err="1"/>
              <a:t>i</a:t>
            </a:r>
            <a:r>
              <a:rPr lang="en-US" sz="2100" dirty="0"/>
              <a:t>;</a:t>
            </a:r>
          </a:p>
          <a:p>
            <a:r>
              <a:rPr lang="en-US" sz="2100" dirty="0" err="1"/>
              <a:t>printf</a:t>
            </a:r>
            <a:r>
              <a:rPr lang="en-US" sz="2100" dirty="0"/>
              <a:t> ("%d\n", sum );</a:t>
            </a:r>
          </a:p>
          <a:p>
            <a:r>
              <a:rPr lang="en-US" sz="2100" dirty="0"/>
              <a:t> return 0;</a:t>
            </a:r>
          </a:p>
          <a:p>
            <a:r>
              <a:rPr lang="en-US" sz="2100" dirty="0"/>
              <a:t> }</a:t>
            </a:r>
          </a:p>
        </p:txBody>
      </p:sp>
    </p:spTree>
    <p:extLst>
      <p:ext uri="{BB962C8B-B14F-4D97-AF65-F5344CB8AC3E}">
        <p14:creationId xmlns:p14="http://schemas.microsoft.com/office/powerpoint/2010/main" val="17072872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DDB7-1E06-4D1A-8BD1-6A945FBEA7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733D53-B01F-4D13-A09F-7DA0740118D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10B867-7335-4914-991E-F2207F55A2B8}"/>
              </a:ext>
            </a:extLst>
          </p:cNvPr>
          <p:cNvPicPr>
            <a:picLocks noChangeAspect="1"/>
          </p:cNvPicPr>
          <p:nvPr/>
        </p:nvPicPr>
        <p:blipFill>
          <a:blip r:embed="rId2"/>
          <a:stretch>
            <a:fillRect/>
          </a:stretch>
        </p:blipFill>
        <p:spPr>
          <a:xfrm>
            <a:off x="934279" y="1007137"/>
            <a:ext cx="6539948" cy="4719770"/>
          </a:xfrm>
          <a:prstGeom prst="rect">
            <a:avLst/>
          </a:prstGeom>
        </p:spPr>
      </p:pic>
    </p:spTree>
    <p:extLst>
      <p:ext uri="{BB962C8B-B14F-4D97-AF65-F5344CB8AC3E}">
        <p14:creationId xmlns:p14="http://schemas.microsoft.com/office/powerpoint/2010/main" val="8029789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2D1D-7096-40CE-A972-BDF873B2234F}"/>
              </a:ext>
            </a:extLst>
          </p:cNvPr>
          <p:cNvSpPr>
            <a:spLocks noGrp="1"/>
          </p:cNvSpPr>
          <p:nvPr>
            <p:ph type="title"/>
          </p:nvPr>
        </p:nvSpPr>
        <p:spPr/>
        <p:txBody>
          <a:bodyPr/>
          <a:lstStyle/>
          <a:p>
            <a:r>
              <a:rPr lang="en-US" dirty="0"/>
              <a:t>Program using critical sections</a:t>
            </a:r>
          </a:p>
        </p:txBody>
      </p:sp>
      <p:sp>
        <p:nvSpPr>
          <p:cNvPr id="3" name="Content Placeholder 2">
            <a:extLst>
              <a:ext uri="{FF2B5EF4-FFF2-40B4-BE49-F238E27FC236}">
                <a16:creationId xmlns:a16="http://schemas.microsoft.com/office/drawing/2014/main" id="{CED2438F-1878-4A03-AF01-73B6818CB76A}"/>
              </a:ext>
            </a:extLst>
          </p:cNvPr>
          <p:cNvSpPr>
            <a:spLocks noGrp="1"/>
          </p:cNvSpPr>
          <p:nvPr>
            <p:ph idx="1"/>
          </p:nvPr>
        </p:nvSpPr>
        <p:spPr>
          <a:xfrm>
            <a:off x="685800" y="1828800"/>
            <a:ext cx="7290055" cy="4023360"/>
          </a:xfrm>
        </p:spPr>
        <p:txBody>
          <a:bodyPr>
            <a:normAutofit/>
          </a:bodyPr>
          <a:lstStyle/>
          <a:p>
            <a:r>
              <a:rPr lang="en-US" sz="2800" dirty="0"/>
              <a:t>The program works correctly because the </a:t>
            </a:r>
            <a:r>
              <a:rPr lang="en-US" sz="2800" dirty="0" err="1"/>
              <a:t>omp</a:t>
            </a:r>
            <a:r>
              <a:rPr lang="en-US" sz="2800" dirty="0"/>
              <a:t> critical directive performs locking around the code it contains,</a:t>
            </a:r>
          </a:p>
          <a:p>
            <a:pPr lvl="1"/>
            <a:r>
              <a:rPr lang="en-US" sz="2000" dirty="0"/>
              <a:t> i.e., the code that accesses variable sum, </a:t>
            </a:r>
          </a:p>
          <a:p>
            <a:pPr lvl="1"/>
            <a:r>
              <a:rPr lang="en-US" sz="2000" dirty="0"/>
              <a:t>thus prevents race conditions. </a:t>
            </a:r>
          </a:p>
          <a:p>
            <a:r>
              <a:rPr lang="en-US" sz="2800" dirty="0"/>
              <a:t>Use of critical sections in this program makes the program slow because at every moment at most one thread performs the addition and assignment while all other threads are kept waiting</a:t>
            </a:r>
          </a:p>
        </p:txBody>
      </p:sp>
    </p:spTree>
    <p:extLst>
      <p:ext uri="{BB962C8B-B14F-4D97-AF65-F5344CB8AC3E}">
        <p14:creationId xmlns:p14="http://schemas.microsoft.com/office/powerpoint/2010/main" val="2089949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E3D42-EE93-414C-9A42-B9F4AF867349}"/>
              </a:ext>
            </a:extLst>
          </p:cNvPr>
          <p:cNvSpPr>
            <a:spLocks noGrp="1"/>
          </p:cNvSpPr>
          <p:nvPr>
            <p:ph type="title"/>
          </p:nvPr>
        </p:nvSpPr>
        <p:spPr/>
        <p:txBody>
          <a:bodyPr>
            <a:normAutofit fontScale="90000"/>
          </a:bodyPr>
          <a:lstStyle/>
          <a:p>
            <a:r>
              <a:rPr lang="en-US" dirty="0"/>
              <a:t>Another way to avoid race conditions is to use atomic access to variables</a:t>
            </a:r>
          </a:p>
        </p:txBody>
      </p:sp>
      <p:sp>
        <p:nvSpPr>
          <p:cNvPr id="5" name="TextBox 4">
            <a:extLst>
              <a:ext uri="{FF2B5EF4-FFF2-40B4-BE49-F238E27FC236}">
                <a16:creationId xmlns:a16="http://schemas.microsoft.com/office/drawing/2014/main" id="{6BD8C796-8323-4151-8C11-BA08B09DC77E}"/>
              </a:ext>
            </a:extLst>
          </p:cNvPr>
          <p:cNvSpPr txBox="1"/>
          <p:nvPr/>
        </p:nvSpPr>
        <p:spPr>
          <a:xfrm>
            <a:off x="2286000" y="2150364"/>
            <a:ext cx="5715000" cy="3647152"/>
          </a:xfrm>
          <a:prstGeom prst="rect">
            <a:avLst/>
          </a:prstGeom>
          <a:noFill/>
        </p:spPr>
        <p:txBody>
          <a:bodyPr wrap="square">
            <a:spAutoFit/>
          </a:bodyPr>
          <a:lstStyle/>
          <a:p>
            <a:r>
              <a:rPr lang="en-US" sz="2100" dirty="0"/>
              <a:t># include &lt;</a:t>
            </a:r>
            <a:r>
              <a:rPr lang="en-US" sz="2100" dirty="0" err="1"/>
              <a:t>stdio</a:t>
            </a:r>
            <a:r>
              <a:rPr lang="en-US" sz="2100" dirty="0"/>
              <a:t> .h&gt;</a:t>
            </a:r>
          </a:p>
          <a:p>
            <a:r>
              <a:rPr lang="en-US" sz="2100" dirty="0"/>
              <a:t> int main ( int </a:t>
            </a:r>
            <a:r>
              <a:rPr lang="en-US" sz="2100" dirty="0" err="1"/>
              <a:t>argc</a:t>
            </a:r>
            <a:r>
              <a:rPr lang="en-US" sz="2100" dirty="0"/>
              <a:t> , char * </a:t>
            </a:r>
            <a:r>
              <a:rPr lang="en-US" sz="2100" dirty="0" err="1"/>
              <a:t>argv</a:t>
            </a:r>
            <a:r>
              <a:rPr lang="en-US" sz="2100" dirty="0"/>
              <a:t> []) {</a:t>
            </a:r>
          </a:p>
          <a:p>
            <a:r>
              <a:rPr lang="en-US" sz="2100" dirty="0"/>
              <a:t> int max; </a:t>
            </a:r>
            <a:r>
              <a:rPr lang="en-US" sz="2100" dirty="0" err="1"/>
              <a:t>sscanf</a:t>
            </a:r>
            <a:r>
              <a:rPr lang="en-US" sz="2100" dirty="0"/>
              <a:t> ( </a:t>
            </a:r>
            <a:r>
              <a:rPr lang="en-US" sz="2100" dirty="0" err="1"/>
              <a:t>argv</a:t>
            </a:r>
            <a:r>
              <a:rPr lang="en-US" sz="2100" dirty="0"/>
              <a:t> [1] , "%d", &amp;max );</a:t>
            </a:r>
          </a:p>
          <a:p>
            <a:r>
              <a:rPr lang="en-US" sz="2100" dirty="0"/>
              <a:t> int sum = 0;</a:t>
            </a:r>
          </a:p>
          <a:p>
            <a:r>
              <a:rPr lang="en-US" sz="2100" dirty="0"/>
              <a:t> # pragma </a:t>
            </a:r>
            <a:r>
              <a:rPr lang="en-US" sz="2100" dirty="0" err="1"/>
              <a:t>omp</a:t>
            </a:r>
            <a:r>
              <a:rPr lang="en-US" sz="2100" dirty="0"/>
              <a:t> parallel for</a:t>
            </a:r>
          </a:p>
          <a:p>
            <a:r>
              <a:rPr lang="en-US" sz="2100" dirty="0"/>
              <a:t> for ( int </a:t>
            </a:r>
            <a:r>
              <a:rPr lang="en-US" sz="2100" dirty="0" err="1"/>
              <a:t>i</a:t>
            </a:r>
            <a:r>
              <a:rPr lang="en-US" sz="2100" dirty="0"/>
              <a:t> = 1; </a:t>
            </a:r>
            <a:r>
              <a:rPr lang="en-US" sz="2100" dirty="0" err="1"/>
              <a:t>i</a:t>
            </a:r>
            <a:r>
              <a:rPr lang="en-US" sz="2100" dirty="0"/>
              <a:t> &lt;= max; </a:t>
            </a:r>
            <a:r>
              <a:rPr lang="en-US" sz="2100" dirty="0" err="1"/>
              <a:t>i</a:t>
            </a:r>
            <a:r>
              <a:rPr lang="en-US" sz="2100" dirty="0"/>
              <a:t>++)</a:t>
            </a:r>
          </a:p>
          <a:p>
            <a:r>
              <a:rPr lang="en-US" sz="2100" dirty="0"/>
              <a:t> # pragma </a:t>
            </a:r>
            <a:r>
              <a:rPr lang="en-US" sz="2100" dirty="0" err="1"/>
              <a:t>omp</a:t>
            </a:r>
            <a:r>
              <a:rPr lang="en-US" sz="2100" dirty="0"/>
              <a:t> atomic</a:t>
            </a:r>
          </a:p>
          <a:p>
            <a:r>
              <a:rPr lang="en-US" sz="2100" dirty="0"/>
              <a:t> sum = sum + </a:t>
            </a:r>
            <a:r>
              <a:rPr lang="en-US" sz="2100" dirty="0" err="1"/>
              <a:t>i</a:t>
            </a:r>
            <a:r>
              <a:rPr lang="en-US" sz="2100" dirty="0"/>
              <a:t>;</a:t>
            </a:r>
          </a:p>
          <a:p>
            <a:r>
              <a:rPr lang="en-US" sz="2100" dirty="0"/>
              <a:t> </a:t>
            </a:r>
            <a:r>
              <a:rPr lang="en-US" sz="2100" dirty="0" err="1"/>
              <a:t>printf</a:t>
            </a:r>
            <a:r>
              <a:rPr lang="en-US" sz="2100" dirty="0"/>
              <a:t> ("%d\n", sum );</a:t>
            </a:r>
          </a:p>
          <a:p>
            <a:r>
              <a:rPr lang="en-US" sz="2100" dirty="0"/>
              <a:t> return 0;</a:t>
            </a:r>
          </a:p>
          <a:p>
            <a:r>
              <a:rPr lang="en-US" sz="2100" dirty="0"/>
              <a:t> }</a:t>
            </a:r>
          </a:p>
        </p:txBody>
      </p:sp>
    </p:spTree>
    <p:extLst>
      <p:ext uri="{BB962C8B-B14F-4D97-AF65-F5344CB8AC3E}">
        <p14:creationId xmlns:p14="http://schemas.microsoft.com/office/powerpoint/2010/main" val="2181986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09C9-AE01-4AD3-BB11-654E10DC082B}"/>
              </a:ext>
            </a:extLst>
          </p:cNvPr>
          <p:cNvSpPr>
            <a:spLocks noGrp="1"/>
          </p:cNvSpPr>
          <p:nvPr>
            <p:ph type="title"/>
          </p:nvPr>
        </p:nvSpPr>
        <p:spPr/>
        <p:txBody>
          <a:bodyPr/>
          <a:lstStyle/>
          <a:p>
            <a:r>
              <a:rPr lang="en-US" sz="3300" dirty="0"/>
              <a:t>pragma </a:t>
            </a:r>
            <a:r>
              <a:rPr lang="en-US" sz="3300" dirty="0" err="1"/>
              <a:t>omp</a:t>
            </a:r>
            <a:r>
              <a:rPr lang="en-US" sz="3300" dirty="0"/>
              <a:t> atomic</a:t>
            </a:r>
            <a:endParaRPr lang="en-US" dirty="0"/>
          </a:p>
        </p:txBody>
      </p:sp>
      <p:sp>
        <p:nvSpPr>
          <p:cNvPr id="3" name="Content Placeholder 2">
            <a:extLst>
              <a:ext uri="{FF2B5EF4-FFF2-40B4-BE49-F238E27FC236}">
                <a16:creationId xmlns:a16="http://schemas.microsoft.com/office/drawing/2014/main" id="{3C91B332-88BD-4464-99DB-26E23D506E50}"/>
              </a:ext>
            </a:extLst>
          </p:cNvPr>
          <p:cNvSpPr>
            <a:spLocks noGrp="1"/>
          </p:cNvSpPr>
          <p:nvPr>
            <p:ph idx="1"/>
          </p:nvPr>
        </p:nvSpPr>
        <p:spPr>
          <a:xfrm>
            <a:off x="628650" y="2226469"/>
            <a:ext cx="8058150" cy="3610286"/>
          </a:xfrm>
        </p:spPr>
        <p:txBody>
          <a:bodyPr>
            <a:normAutofit lnSpcReduction="10000"/>
          </a:bodyPr>
          <a:lstStyle/>
          <a:p>
            <a:r>
              <a:rPr lang="en-US" sz="2400" dirty="0"/>
              <a:t>Although sum is a single variable shared by all threads in the team, </a:t>
            </a:r>
          </a:p>
          <a:p>
            <a:r>
              <a:rPr lang="en-US" sz="2400" dirty="0"/>
              <a:t>Program computes the correct result as the </a:t>
            </a:r>
            <a:r>
              <a:rPr lang="en-US" sz="2400" dirty="0" err="1"/>
              <a:t>omp</a:t>
            </a:r>
            <a:r>
              <a:rPr lang="en-US" sz="2400" dirty="0"/>
              <a:t> atomic directive instructs the compiler to generate code where sum = sum + </a:t>
            </a:r>
            <a:r>
              <a:rPr lang="en-US" sz="2400" dirty="0" err="1"/>
              <a:t>i</a:t>
            </a:r>
            <a:r>
              <a:rPr lang="en-US" sz="2400" dirty="0"/>
              <a:t> update is performed as a single atomic operation</a:t>
            </a:r>
          </a:p>
          <a:p>
            <a:pPr lvl="1"/>
            <a:r>
              <a:rPr lang="en-US" sz="2100" dirty="0"/>
              <a:t>possibly using a hardware supported read-modify-write instructions</a:t>
            </a:r>
          </a:p>
          <a:p>
            <a:r>
              <a:rPr lang="en-US" sz="2400" dirty="0"/>
              <a:t>Concepts of a critical section and atomic accesses to a variable are very similar</a:t>
            </a:r>
          </a:p>
          <a:p>
            <a:pPr lvl="1"/>
            <a:r>
              <a:rPr lang="en-US" sz="2100" dirty="0"/>
              <a:t>except that an atomic access is much simpler and thus usually faster than a critical section that can contain much more elaborate computation.</a:t>
            </a:r>
          </a:p>
        </p:txBody>
      </p:sp>
    </p:spTree>
    <p:extLst>
      <p:ext uri="{BB962C8B-B14F-4D97-AF65-F5344CB8AC3E}">
        <p14:creationId xmlns:p14="http://schemas.microsoft.com/office/powerpoint/2010/main" val="35677143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BBC1-CF63-4590-9B1E-CB0718883C80}"/>
              </a:ext>
            </a:extLst>
          </p:cNvPr>
          <p:cNvSpPr>
            <a:spLocks noGrp="1"/>
          </p:cNvSpPr>
          <p:nvPr>
            <p:ph type="title"/>
          </p:nvPr>
        </p:nvSpPr>
        <p:spPr/>
        <p:txBody>
          <a:bodyPr/>
          <a:lstStyle/>
          <a:p>
            <a:r>
              <a:rPr lang="en-US" dirty="0"/>
              <a:t>OpenMP: critical sections</a:t>
            </a:r>
          </a:p>
        </p:txBody>
      </p:sp>
      <p:sp>
        <p:nvSpPr>
          <p:cNvPr id="3" name="Content Placeholder 2">
            <a:extLst>
              <a:ext uri="{FF2B5EF4-FFF2-40B4-BE49-F238E27FC236}">
                <a16:creationId xmlns:a16="http://schemas.microsoft.com/office/drawing/2014/main" id="{74A66877-73EC-4DCC-8F64-D2D18AFC51A2}"/>
              </a:ext>
            </a:extLst>
          </p:cNvPr>
          <p:cNvSpPr>
            <a:spLocks noGrp="1"/>
          </p:cNvSpPr>
          <p:nvPr>
            <p:ph idx="1"/>
          </p:nvPr>
        </p:nvSpPr>
        <p:spPr>
          <a:xfrm>
            <a:off x="533400" y="1676400"/>
            <a:ext cx="7772400" cy="4876800"/>
          </a:xfrm>
        </p:spPr>
        <p:txBody>
          <a:bodyPr>
            <a:normAutofit/>
          </a:bodyPr>
          <a:lstStyle/>
          <a:p>
            <a:r>
              <a:rPr lang="en-US" sz="2800" dirty="0"/>
              <a:t>A critical section is declared as</a:t>
            </a:r>
          </a:p>
          <a:p>
            <a:pPr marL="342900" lvl="1" indent="0">
              <a:buNone/>
            </a:pPr>
            <a:r>
              <a:rPr lang="en-US" sz="2000" dirty="0"/>
              <a:t>#pragma </a:t>
            </a:r>
            <a:r>
              <a:rPr lang="en-US" sz="2000" dirty="0" err="1"/>
              <a:t>omp</a:t>
            </a:r>
            <a:r>
              <a:rPr lang="en-US" sz="2000" dirty="0"/>
              <a:t> critical [(name) [hint(hint)]]</a:t>
            </a:r>
          </a:p>
          <a:p>
            <a:pPr marL="342900" lvl="1" indent="0">
              <a:buNone/>
            </a:pPr>
            <a:r>
              <a:rPr lang="en-US" sz="2000" dirty="0"/>
              <a:t>structured-block</a:t>
            </a:r>
          </a:p>
          <a:p>
            <a:r>
              <a:rPr lang="en-US" sz="2800" dirty="0"/>
              <a:t>Structured-block is guaranteed to be executed by a single thread at a time.</a:t>
            </a:r>
          </a:p>
          <a:p>
            <a:r>
              <a:rPr lang="en-US" sz="2800" dirty="0"/>
              <a:t>Critical section can be given name, an identifier with external linkage so that different tasks can implement their own implementation of the same critical section.</a:t>
            </a:r>
          </a:p>
          <a:p>
            <a:r>
              <a:rPr lang="en-US" sz="2800" dirty="0"/>
              <a:t> Named critical section can be given a constant integer expression hint to establish a detailed control underlying locking.</a:t>
            </a:r>
          </a:p>
        </p:txBody>
      </p:sp>
    </p:spTree>
    <p:extLst>
      <p:ext uri="{BB962C8B-B14F-4D97-AF65-F5344CB8AC3E}">
        <p14:creationId xmlns:p14="http://schemas.microsoft.com/office/powerpoint/2010/main" val="226636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01327-7D24-4561-9A51-CCA26608E668}"/>
              </a:ext>
            </a:extLst>
          </p:cNvPr>
          <p:cNvSpPr>
            <a:spLocks noGrp="1"/>
          </p:cNvSpPr>
          <p:nvPr>
            <p:ph type="title"/>
          </p:nvPr>
        </p:nvSpPr>
        <p:spPr/>
        <p:txBody>
          <a:bodyPr/>
          <a:lstStyle/>
          <a:p>
            <a:r>
              <a:rPr lang="en-US" dirty="0"/>
              <a:t>OpenMP: atomic access</a:t>
            </a:r>
          </a:p>
        </p:txBody>
      </p:sp>
      <p:sp>
        <p:nvSpPr>
          <p:cNvPr id="3" name="Content Placeholder 2">
            <a:extLst>
              <a:ext uri="{FF2B5EF4-FFF2-40B4-BE49-F238E27FC236}">
                <a16:creationId xmlns:a16="http://schemas.microsoft.com/office/drawing/2014/main" id="{1E9B72A2-1E7F-4CB6-844B-1AE59D9237BC}"/>
              </a:ext>
            </a:extLst>
          </p:cNvPr>
          <p:cNvSpPr>
            <a:spLocks noGrp="1"/>
          </p:cNvSpPr>
          <p:nvPr>
            <p:ph idx="1"/>
          </p:nvPr>
        </p:nvSpPr>
        <p:spPr>
          <a:xfrm>
            <a:off x="459685" y="1878599"/>
            <a:ext cx="8445776" cy="3918398"/>
          </a:xfrm>
        </p:spPr>
        <p:txBody>
          <a:bodyPr>
            <a:normAutofit/>
          </a:bodyPr>
          <a:lstStyle/>
          <a:p>
            <a:r>
              <a:rPr lang="en-US" dirty="0"/>
              <a:t>Atomic access to a variable within expression-</a:t>
            </a:r>
            <a:r>
              <a:rPr lang="en-US" dirty="0" err="1"/>
              <a:t>stmt</a:t>
            </a:r>
            <a:r>
              <a:rPr lang="en-US" dirty="0"/>
              <a:t> is declared as</a:t>
            </a:r>
          </a:p>
          <a:p>
            <a:pPr marL="0" indent="0">
              <a:buNone/>
            </a:pPr>
            <a:r>
              <a:rPr lang="en-US" dirty="0"/>
              <a:t>	#pragma </a:t>
            </a:r>
            <a:r>
              <a:rPr lang="en-US" dirty="0" err="1"/>
              <a:t>omp</a:t>
            </a:r>
            <a:r>
              <a:rPr lang="en-US" dirty="0"/>
              <a:t> atomic [</a:t>
            </a:r>
            <a:r>
              <a:rPr lang="en-US" dirty="0" err="1"/>
              <a:t>seq_cst</a:t>
            </a:r>
            <a:r>
              <a:rPr lang="en-US" dirty="0"/>
              <a:t> [,]] atomic-clause [[,] </a:t>
            </a:r>
            <a:r>
              <a:rPr lang="en-US" dirty="0" err="1"/>
              <a:t>seq_cst</a:t>
            </a:r>
            <a:r>
              <a:rPr lang="en-US" dirty="0"/>
              <a:t>]</a:t>
            </a:r>
          </a:p>
          <a:p>
            <a:pPr marL="0" indent="0">
              <a:buNone/>
            </a:pPr>
            <a:r>
              <a:rPr lang="en-US" dirty="0"/>
              <a:t>	expression-</a:t>
            </a:r>
            <a:r>
              <a:rPr lang="en-US" dirty="0" err="1"/>
              <a:t>stmt</a:t>
            </a:r>
            <a:endParaRPr lang="en-US" dirty="0"/>
          </a:p>
          <a:p>
            <a:pPr marL="0" indent="0">
              <a:buNone/>
            </a:pPr>
            <a:r>
              <a:rPr lang="en-US" dirty="0"/>
              <a:t>	</a:t>
            </a:r>
            <a:r>
              <a:rPr lang="en-US" sz="3600" b="1" dirty="0"/>
              <a:t>or</a:t>
            </a:r>
            <a:endParaRPr lang="en-US" b="1" dirty="0"/>
          </a:p>
          <a:p>
            <a:pPr marL="0" indent="0">
              <a:buNone/>
            </a:pPr>
            <a:r>
              <a:rPr lang="en-US" dirty="0"/>
              <a:t>	#pragma </a:t>
            </a:r>
            <a:r>
              <a:rPr lang="en-US" dirty="0" err="1"/>
              <a:t>omp</a:t>
            </a:r>
            <a:r>
              <a:rPr lang="en-US" dirty="0"/>
              <a:t> atomic [</a:t>
            </a:r>
            <a:r>
              <a:rPr lang="en-US" dirty="0" err="1"/>
              <a:t>seq_cst</a:t>
            </a:r>
            <a:r>
              <a:rPr lang="en-US" dirty="0"/>
              <a:t>]</a:t>
            </a:r>
          </a:p>
          <a:p>
            <a:pPr marL="0" indent="0">
              <a:buNone/>
            </a:pPr>
            <a:r>
              <a:rPr lang="en-US" dirty="0"/>
              <a:t>	expression-</a:t>
            </a:r>
            <a:r>
              <a:rPr lang="en-US" dirty="0" err="1"/>
              <a:t>stmt</a:t>
            </a:r>
            <a:endParaRPr lang="en-US" dirty="0"/>
          </a:p>
          <a:p>
            <a:r>
              <a:rPr lang="en-US" dirty="0"/>
              <a:t>when update is assumed. </a:t>
            </a:r>
          </a:p>
          <a:p>
            <a:pPr lvl="1"/>
            <a:r>
              <a:rPr lang="en-US" dirty="0" err="1"/>
              <a:t>omp</a:t>
            </a:r>
            <a:r>
              <a:rPr lang="en-US" dirty="0"/>
              <a:t> atomic directive enforces an exclusive access to a storage location among all threads in the binding thread set without regard to the teams to which the threads belong.</a:t>
            </a:r>
          </a:p>
        </p:txBody>
      </p:sp>
    </p:spTree>
    <p:extLst>
      <p:ext uri="{BB962C8B-B14F-4D97-AF65-F5344CB8AC3E}">
        <p14:creationId xmlns:p14="http://schemas.microsoft.com/office/powerpoint/2010/main" val="225744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4F07-3F7C-44A6-A3B3-479BD2139FCB}"/>
              </a:ext>
            </a:extLst>
          </p:cNvPr>
          <p:cNvSpPr>
            <a:spLocks noGrp="1"/>
          </p:cNvSpPr>
          <p:nvPr>
            <p:ph type="title"/>
          </p:nvPr>
        </p:nvSpPr>
        <p:spPr/>
        <p:txBody>
          <a:bodyPr>
            <a:normAutofit/>
          </a:bodyPr>
          <a:lstStyle/>
          <a:p>
            <a:r>
              <a:rPr lang="en-US" dirty="0"/>
              <a:t>3rd  levels of a </a:t>
            </a:r>
            <a:br>
              <a:rPr lang="en-US" dirty="0"/>
            </a:br>
            <a:r>
              <a:rPr lang="en-US" dirty="0"/>
              <a:t>modern computer’s architecture</a:t>
            </a:r>
          </a:p>
        </p:txBody>
      </p:sp>
      <p:sp>
        <p:nvSpPr>
          <p:cNvPr id="3" name="Content Placeholder 2">
            <a:extLst>
              <a:ext uri="{FF2B5EF4-FFF2-40B4-BE49-F238E27FC236}">
                <a16:creationId xmlns:a16="http://schemas.microsoft.com/office/drawing/2014/main" id="{32E55747-656F-4893-9967-BB8F2A1063FB}"/>
              </a:ext>
            </a:extLst>
          </p:cNvPr>
          <p:cNvSpPr>
            <a:spLocks noGrp="1"/>
          </p:cNvSpPr>
          <p:nvPr>
            <p:ph idx="1"/>
          </p:nvPr>
        </p:nvSpPr>
        <p:spPr/>
        <p:txBody>
          <a:bodyPr>
            <a:normAutofit/>
          </a:bodyPr>
          <a:lstStyle/>
          <a:p>
            <a:pPr>
              <a:buFont typeface="Wingdings" panose="05000000000000000000" pitchFamily="2" charset="2"/>
              <a:buChar char="§"/>
            </a:pPr>
            <a:r>
              <a:rPr lang="en-US" sz="2800" dirty="0"/>
              <a:t>Consumer level computers contain graphic processors capable of running hundreds or even thousands of threads in parallel.</a:t>
            </a:r>
          </a:p>
          <a:p>
            <a:pPr>
              <a:buFont typeface="Wingdings" panose="05000000000000000000" pitchFamily="2" charset="2"/>
              <a:buChar char="§"/>
            </a:pPr>
            <a:r>
              <a:rPr lang="en-US" sz="2800" dirty="0"/>
              <a:t> Processors capable of coping with such a large parallelism are necessary to support graphic animation.</a:t>
            </a:r>
          </a:p>
          <a:p>
            <a:pPr marL="0" indent="0">
              <a:buNone/>
            </a:pPr>
            <a:endParaRPr lang="en-US" sz="2800" dirty="0"/>
          </a:p>
        </p:txBody>
      </p:sp>
    </p:spTree>
    <p:extLst>
      <p:ext uri="{BB962C8B-B14F-4D97-AF65-F5344CB8AC3E}">
        <p14:creationId xmlns:p14="http://schemas.microsoft.com/office/powerpoint/2010/main" val="536339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3A6C-51D7-4D0E-9A7E-59FEF67AA02F}"/>
              </a:ext>
            </a:extLst>
          </p:cNvPr>
          <p:cNvSpPr>
            <a:spLocks noGrp="1"/>
          </p:cNvSpPr>
          <p:nvPr>
            <p:ph type="title"/>
          </p:nvPr>
        </p:nvSpPr>
        <p:spPr/>
        <p:txBody>
          <a:bodyPr/>
          <a:lstStyle/>
          <a:p>
            <a:r>
              <a:rPr lang="en-US" dirty="0"/>
              <a:t>OpenMP: atomic access</a:t>
            </a:r>
          </a:p>
        </p:txBody>
      </p:sp>
      <p:sp>
        <p:nvSpPr>
          <p:cNvPr id="3" name="Content Placeholder 2">
            <a:extLst>
              <a:ext uri="{FF2B5EF4-FFF2-40B4-BE49-F238E27FC236}">
                <a16:creationId xmlns:a16="http://schemas.microsoft.com/office/drawing/2014/main" id="{2C90A007-AC07-4DD2-97D9-8C5C0B7D3321}"/>
              </a:ext>
            </a:extLst>
          </p:cNvPr>
          <p:cNvSpPr>
            <a:spLocks noGrp="1"/>
          </p:cNvSpPr>
          <p:nvPr>
            <p:ph idx="1"/>
          </p:nvPr>
        </p:nvSpPr>
        <p:spPr>
          <a:xfrm>
            <a:off x="685800" y="2084832"/>
            <a:ext cx="7372351" cy="4224528"/>
          </a:xfrm>
        </p:spPr>
        <p:txBody>
          <a:bodyPr>
            <a:normAutofit lnSpcReduction="10000"/>
          </a:bodyPr>
          <a:lstStyle/>
          <a:p>
            <a:r>
              <a:rPr lang="en-US" sz="2700" dirty="0"/>
              <a:t>Three most important atomic-clauses are the following:</a:t>
            </a:r>
          </a:p>
          <a:p>
            <a:pPr lvl="1"/>
            <a:r>
              <a:rPr lang="en-US" sz="2400" dirty="0"/>
              <a:t>read causes an atomic read of x in statements of the form expr = x;</a:t>
            </a:r>
          </a:p>
          <a:p>
            <a:pPr lvl="1"/>
            <a:r>
              <a:rPr lang="en-US" sz="2400" dirty="0"/>
              <a:t>write causes an atomic write to x in statements of the form x = expr;</a:t>
            </a:r>
          </a:p>
          <a:p>
            <a:pPr lvl="1"/>
            <a:r>
              <a:rPr lang="en-US" sz="2400" dirty="0"/>
              <a:t>update causes an atomic update of x in statements of the form ++x, x++, --x, x--, x = x </a:t>
            </a:r>
            <a:r>
              <a:rPr lang="en-US" sz="2400" dirty="0" err="1"/>
              <a:t>binop</a:t>
            </a:r>
            <a:r>
              <a:rPr lang="en-US" sz="2400" dirty="0"/>
              <a:t> expr, x = expr </a:t>
            </a:r>
            <a:r>
              <a:rPr lang="en-US" sz="2400" dirty="0" err="1"/>
              <a:t>binop</a:t>
            </a:r>
            <a:r>
              <a:rPr lang="en-US" sz="2400" dirty="0"/>
              <a:t> x, x </a:t>
            </a:r>
            <a:r>
              <a:rPr lang="en-US" sz="2400" dirty="0" err="1"/>
              <a:t>binop</a:t>
            </a:r>
            <a:r>
              <a:rPr lang="en-US" sz="2400" dirty="0"/>
              <a:t>= expr.</a:t>
            </a:r>
          </a:p>
          <a:p>
            <a:r>
              <a:rPr lang="en-US" sz="2700" dirty="0"/>
              <a:t>If </a:t>
            </a:r>
            <a:r>
              <a:rPr lang="en-US" sz="2700" dirty="0" err="1"/>
              <a:t>seq_cst</a:t>
            </a:r>
            <a:r>
              <a:rPr lang="en-US" sz="2700" dirty="0"/>
              <a:t> is used, an implicit flush operation of atomically accessed variable is performed after statement-expr.</a:t>
            </a:r>
          </a:p>
        </p:txBody>
      </p:sp>
    </p:spTree>
    <p:extLst>
      <p:ext uri="{BB962C8B-B14F-4D97-AF65-F5344CB8AC3E}">
        <p14:creationId xmlns:p14="http://schemas.microsoft.com/office/powerpoint/2010/main" val="9094468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435DE-416A-49E3-A387-2889F892DFE8}"/>
              </a:ext>
            </a:extLst>
          </p:cNvPr>
          <p:cNvSpPr>
            <a:spLocks noGrp="1"/>
          </p:cNvSpPr>
          <p:nvPr>
            <p:ph type="title"/>
          </p:nvPr>
        </p:nvSpPr>
        <p:spPr/>
        <p:txBody>
          <a:bodyPr>
            <a:noAutofit/>
          </a:bodyPr>
          <a:lstStyle/>
          <a:p>
            <a:r>
              <a:rPr lang="en-US" sz="2100" dirty="0"/>
              <a:t>To prevent race conditions and to avoid locking or explicit atomic access to variables at the same time, OpenMP provides a special operation called reduction</a:t>
            </a:r>
          </a:p>
        </p:txBody>
      </p:sp>
      <p:sp>
        <p:nvSpPr>
          <p:cNvPr id="5" name="TextBox 4">
            <a:extLst>
              <a:ext uri="{FF2B5EF4-FFF2-40B4-BE49-F238E27FC236}">
                <a16:creationId xmlns:a16="http://schemas.microsoft.com/office/drawing/2014/main" id="{07FCE505-D9BC-4B99-8818-3412C21819B8}"/>
              </a:ext>
            </a:extLst>
          </p:cNvPr>
          <p:cNvSpPr txBox="1"/>
          <p:nvPr/>
        </p:nvSpPr>
        <p:spPr>
          <a:xfrm>
            <a:off x="2007704" y="2025874"/>
            <a:ext cx="6145696" cy="3785652"/>
          </a:xfrm>
          <a:prstGeom prst="rect">
            <a:avLst/>
          </a:prstGeom>
          <a:noFill/>
        </p:spPr>
        <p:txBody>
          <a:bodyPr wrap="square">
            <a:spAutoFit/>
          </a:bodyPr>
          <a:lstStyle/>
          <a:p>
            <a:r>
              <a:rPr lang="en-US" sz="2400" dirty="0"/>
              <a:t># include &lt;</a:t>
            </a:r>
            <a:r>
              <a:rPr lang="en-US" sz="2400" dirty="0" err="1"/>
              <a:t>stdio</a:t>
            </a:r>
            <a:r>
              <a:rPr lang="en-US" sz="2400" dirty="0"/>
              <a:t> .h&gt;</a:t>
            </a:r>
          </a:p>
          <a:p>
            <a:r>
              <a:rPr lang="en-US" sz="2400" dirty="0"/>
              <a:t> int main ( int </a:t>
            </a:r>
            <a:r>
              <a:rPr lang="en-US" sz="2400" dirty="0" err="1"/>
              <a:t>argc</a:t>
            </a:r>
            <a:r>
              <a:rPr lang="en-US" sz="2400" dirty="0"/>
              <a:t> , char * </a:t>
            </a:r>
            <a:r>
              <a:rPr lang="en-US" sz="2400" dirty="0" err="1"/>
              <a:t>argv</a:t>
            </a:r>
            <a:r>
              <a:rPr lang="en-US" sz="2400" dirty="0"/>
              <a:t> []) {</a:t>
            </a:r>
          </a:p>
          <a:p>
            <a:r>
              <a:rPr lang="en-US" sz="2400" dirty="0"/>
              <a:t> int max; </a:t>
            </a:r>
            <a:r>
              <a:rPr lang="en-US" sz="2400" dirty="0" err="1"/>
              <a:t>sscanf</a:t>
            </a:r>
            <a:r>
              <a:rPr lang="en-US" sz="2400" dirty="0"/>
              <a:t> ( </a:t>
            </a:r>
            <a:r>
              <a:rPr lang="en-US" sz="2400" dirty="0" err="1"/>
              <a:t>argv</a:t>
            </a:r>
            <a:r>
              <a:rPr lang="en-US" sz="2400" dirty="0"/>
              <a:t> [1] , "%d", &amp;max );</a:t>
            </a:r>
          </a:p>
          <a:p>
            <a:r>
              <a:rPr lang="en-US" sz="2400" dirty="0"/>
              <a:t> int sum = 0;</a:t>
            </a:r>
          </a:p>
          <a:p>
            <a:r>
              <a:rPr lang="en-US" sz="2400" dirty="0"/>
              <a:t> # pragma </a:t>
            </a:r>
            <a:r>
              <a:rPr lang="en-US" sz="2400" dirty="0" err="1"/>
              <a:t>omp</a:t>
            </a:r>
            <a:r>
              <a:rPr lang="en-US" sz="2400" dirty="0"/>
              <a:t> parallel for reduction (+: sum)</a:t>
            </a:r>
          </a:p>
          <a:p>
            <a:r>
              <a:rPr lang="en-US" sz="2400" dirty="0"/>
              <a:t> for ( int n = 1; n &lt;= max; n++)</a:t>
            </a:r>
          </a:p>
          <a:p>
            <a:r>
              <a:rPr lang="en-US" sz="2400" dirty="0"/>
              <a:t> sum = sum + n;</a:t>
            </a:r>
          </a:p>
          <a:p>
            <a:r>
              <a:rPr lang="en-US" sz="2400" dirty="0"/>
              <a:t> </a:t>
            </a:r>
            <a:r>
              <a:rPr lang="en-US" sz="2400" dirty="0" err="1"/>
              <a:t>printf</a:t>
            </a:r>
            <a:r>
              <a:rPr lang="en-US" sz="2400" dirty="0"/>
              <a:t> ("%d\n", sum );</a:t>
            </a:r>
          </a:p>
          <a:p>
            <a:r>
              <a:rPr lang="en-US" sz="2400" dirty="0"/>
              <a:t> return 0;</a:t>
            </a:r>
          </a:p>
          <a:p>
            <a:r>
              <a:rPr lang="en-US" sz="2400" dirty="0"/>
              <a:t>}</a:t>
            </a:r>
          </a:p>
        </p:txBody>
      </p:sp>
    </p:spTree>
    <p:extLst>
      <p:ext uri="{BB962C8B-B14F-4D97-AF65-F5344CB8AC3E}">
        <p14:creationId xmlns:p14="http://schemas.microsoft.com/office/powerpoint/2010/main" val="20830308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C20A-572A-4A32-BA8E-D559DB6979F2}"/>
              </a:ext>
            </a:extLst>
          </p:cNvPr>
          <p:cNvSpPr>
            <a:spLocks noGrp="1"/>
          </p:cNvSpPr>
          <p:nvPr>
            <p:ph type="title"/>
          </p:nvPr>
        </p:nvSpPr>
        <p:spPr/>
        <p:txBody>
          <a:bodyPr/>
          <a:lstStyle/>
          <a:p>
            <a:r>
              <a:rPr lang="en-US" sz="3300" dirty="0"/>
              <a:t>clause reduction</a:t>
            </a:r>
            <a:endParaRPr lang="en-US" dirty="0"/>
          </a:p>
        </p:txBody>
      </p:sp>
      <p:sp>
        <p:nvSpPr>
          <p:cNvPr id="3" name="Content Placeholder 2">
            <a:extLst>
              <a:ext uri="{FF2B5EF4-FFF2-40B4-BE49-F238E27FC236}">
                <a16:creationId xmlns:a16="http://schemas.microsoft.com/office/drawing/2014/main" id="{90C87D88-8A2A-47C8-9E63-3C58E5532F01}"/>
              </a:ext>
            </a:extLst>
          </p:cNvPr>
          <p:cNvSpPr>
            <a:spLocks noGrp="1"/>
          </p:cNvSpPr>
          <p:nvPr>
            <p:ph idx="1"/>
          </p:nvPr>
        </p:nvSpPr>
        <p:spPr>
          <a:xfrm>
            <a:off x="609600" y="1828800"/>
            <a:ext cx="7448551" cy="4480560"/>
          </a:xfrm>
        </p:spPr>
        <p:txBody>
          <a:bodyPr>
            <a:normAutofit/>
          </a:bodyPr>
          <a:lstStyle/>
          <a:p>
            <a:r>
              <a:rPr lang="en-US" sz="2400" dirty="0"/>
              <a:t>Additional clause reduction(+:sum) states that T private variables sum are created, one variable per thread. </a:t>
            </a:r>
          </a:p>
          <a:p>
            <a:r>
              <a:rPr lang="en-US" sz="2400" dirty="0"/>
              <a:t>The computation within each thread is performed using the private variable sum </a:t>
            </a:r>
          </a:p>
          <a:p>
            <a:r>
              <a:rPr lang="en-US" sz="2400" dirty="0"/>
              <a:t>only when the parallel for loop has finished are the private variables sum added to variable sum declared in line 5 and printed out in line 9. </a:t>
            </a:r>
          </a:p>
          <a:p>
            <a:r>
              <a:rPr lang="en-US" sz="2400" dirty="0"/>
              <a:t>The compiler and the </a:t>
            </a:r>
            <a:r>
              <a:rPr lang="en-US" sz="2400" dirty="0" err="1"/>
              <a:t>OpemMP</a:t>
            </a:r>
            <a:r>
              <a:rPr lang="en-US" sz="2400" dirty="0"/>
              <a:t> runtime system perform the final summation of local variables sum in a way suitable for the actual target architecture.</a:t>
            </a:r>
          </a:p>
          <a:p>
            <a:endParaRPr lang="en-US" sz="2400" dirty="0"/>
          </a:p>
        </p:txBody>
      </p:sp>
    </p:spTree>
    <p:extLst>
      <p:ext uri="{BB962C8B-B14F-4D97-AF65-F5344CB8AC3E}">
        <p14:creationId xmlns:p14="http://schemas.microsoft.com/office/powerpoint/2010/main" val="812087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3AA6-8DD6-4748-92D1-A345CF1B8B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70492F-791F-4407-9D98-6F087FBF57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2CD68B0-C5FA-44C2-AE31-1B2D46EE67A2}"/>
              </a:ext>
            </a:extLst>
          </p:cNvPr>
          <p:cNvPicPr>
            <a:picLocks noChangeAspect="1"/>
          </p:cNvPicPr>
          <p:nvPr/>
        </p:nvPicPr>
        <p:blipFill>
          <a:blip r:embed="rId2"/>
          <a:stretch>
            <a:fillRect/>
          </a:stretch>
        </p:blipFill>
        <p:spPr>
          <a:xfrm>
            <a:off x="556591" y="1532334"/>
            <a:ext cx="7886700" cy="4002383"/>
          </a:xfrm>
          <a:prstGeom prst="rect">
            <a:avLst/>
          </a:prstGeom>
        </p:spPr>
      </p:pic>
    </p:spTree>
    <p:extLst>
      <p:ext uri="{BB962C8B-B14F-4D97-AF65-F5344CB8AC3E}">
        <p14:creationId xmlns:p14="http://schemas.microsoft.com/office/powerpoint/2010/main" val="12457900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224A-090C-23A1-FCCA-74DF8AFFD048}"/>
              </a:ext>
            </a:extLst>
          </p:cNvPr>
          <p:cNvSpPr>
            <a:spLocks noGrp="1"/>
          </p:cNvSpPr>
          <p:nvPr>
            <p:ph type="title"/>
          </p:nvPr>
        </p:nvSpPr>
        <p:spPr/>
        <p:txBody>
          <a:bodyPr/>
          <a:lstStyle/>
          <a:p>
            <a:r>
              <a:rPr lang="en-IN" dirty="0"/>
              <a:t>Work Sharing Constructs</a:t>
            </a:r>
          </a:p>
        </p:txBody>
      </p:sp>
      <p:sp>
        <p:nvSpPr>
          <p:cNvPr id="3" name="Content Placeholder 2">
            <a:extLst>
              <a:ext uri="{FF2B5EF4-FFF2-40B4-BE49-F238E27FC236}">
                <a16:creationId xmlns:a16="http://schemas.microsoft.com/office/drawing/2014/main" id="{83F2518D-CF54-84C0-25C5-269C0FBEB98C}"/>
              </a:ext>
            </a:extLst>
          </p:cNvPr>
          <p:cNvSpPr>
            <a:spLocks noGrp="1"/>
          </p:cNvSpPr>
          <p:nvPr>
            <p:ph idx="1"/>
          </p:nvPr>
        </p:nvSpPr>
        <p:spPr/>
        <p:txBody>
          <a:bodyPr/>
          <a:lstStyle/>
          <a:p>
            <a:pPr>
              <a:buFont typeface="Wingdings" panose="05000000000000000000" pitchFamily="2" charset="2"/>
              <a:buChar char="§"/>
            </a:pPr>
            <a:r>
              <a:rPr lang="en-IN" dirty="0"/>
              <a:t> Section</a:t>
            </a:r>
          </a:p>
          <a:p>
            <a:pPr>
              <a:buFont typeface="Wingdings" panose="05000000000000000000" pitchFamily="2" charset="2"/>
              <a:buChar char="§"/>
            </a:pPr>
            <a:r>
              <a:rPr lang="en-IN" dirty="0"/>
              <a:t>Task</a:t>
            </a:r>
          </a:p>
        </p:txBody>
      </p:sp>
    </p:spTree>
    <p:extLst>
      <p:ext uri="{BB962C8B-B14F-4D97-AF65-F5344CB8AC3E}">
        <p14:creationId xmlns:p14="http://schemas.microsoft.com/office/powerpoint/2010/main" val="35677424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833D-97F1-6207-A89E-66DD0CA1EC59}"/>
              </a:ext>
            </a:extLst>
          </p:cNvPr>
          <p:cNvSpPr>
            <a:spLocks noGrp="1"/>
          </p:cNvSpPr>
          <p:nvPr>
            <p:ph type="title"/>
          </p:nvPr>
        </p:nvSpPr>
        <p:spPr/>
        <p:txBody>
          <a:bodyPr/>
          <a:lstStyle/>
          <a:p>
            <a:r>
              <a:rPr lang="en-IN" dirty="0"/>
              <a:t>Sections</a:t>
            </a:r>
          </a:p>
        </p:txBody>
      </p:sp>
      <p:sp>
        <p:nvSpPr>
          <p:cNvPr id="3" name="Content Placeholder 2">
            <a:extLst>
              <a:ext uri="{FF2B5EF4-FFF2-40B4-BE49-F238E27FC236}">
                <a16:creationId xmlns:a16="http://schemas.microsoft.com/office/drawing/2014/main" id="{982C3A27-6ADC-9DE2-244B-C8CF6840FDF1}"/>
              </a:ext>
            </a:extLst>
          </p:cNvPr>
          <p:cNvSpPr>
            <a:spLocks noGrp="1"/>
          </p:cNvSpPr>
          <p:nvPr>
            <p:ph idx="1"/>
          </p:nvPr>
        </p:nvSpPr>
        <p:spPr>
          <a:xfrm>
            <a:off x="768095" y="2084832"/>
            <a:ext cx="7290055" cy="4023360"/>
          </a:xfrm>
        </p:spPr>
        <p:txBody>
          <a:bodyPr>
            <a:normAutofit lnSpcReduction="10000"/>
          </a:bodyPr>
          <a:lstStyle/>
          <a:p>
            <a:pPr>
              <a:buFont typeface="Wingdings" panose="05000000000000000000" pitchFamily="2" charset="2"/>
              <a:buChar char="q"/>
            </a:pPr>
            <a:r>
              <a:rPr lang="en-US" sz="2800" dirty="0"/>
              <a:t>The sections construct is a non-iterative work-sharing construct that contains a set of structured blocks that are to be distributed among and executed by the threads in a team. </a:t>
            </a:r>
          </a:p>
          <a:p>
            <a:pPr>
              <a:buFont typeface="Wingdings" panose="05000000000000000000" pitchFamily="2" charset="2"/>
              <a:buChar char="q"/>
            </a:pPr>
            <a:r>
              <a:rPr lang="en-US" sz="2800" dirty="0"/>
              <a:t>Each structured block is executed once by one of the threads in the team in the context of its implicit task. </a:t>
            </a:r>
          </a:p>
          <a:p>
            <a:pPr>
              <a:buFont typeface="Wingdings" panose="05000000000000000000" pitchFamily="2" charset="2"/>
              <a:buChar char="q"/>
            </a:pPr>
            <a:r>
              <a:rPr lang="en-US" sz="2800" dirty="0"/>
              <a:t>There is an implicit barrier at the end of a sections construct unless a </a:t>
            </a:r>
            <a:r>
              <a:rPr lang="en-US" sz="2800" dirty="0" err="1"/>
              <a:t>nowait</a:t>
            </a:r>
            <a:r>
              <a:rPr lang="en-US" sz="2800" dirty="0"/>
              <a:t> clause is specified.</a:t>
            </a:r>
            <a:endParaRPr lang="en-IN" sz="2800" dirty="0"/>
          </a:p>
        </p:txBody>
      </p:sp>
    </p:spTree>
    <p:extLst>
      <p:ext uri="{BB962C8B-B14F-4D97-AF65-F5344CB8AC3E}">
        <p14:creationId xmlns:p14="http://schemas.microsoft.com/office/powerpoint/2010/main" val="3880467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B48C-56E0-E7F6-619F-ED26A6C7E854}"/>
              </a:ext>
            </a:extLst>
          </p:cNvPr>
          <p:cNvSpPr>
            <a:spLocks noGrp="1"/>
          </p:cNvSpPr>
          <p:nvPr>
            <p:ph type="title"/>
          </p:nvPr>
        </p:nvSpPr>
        <p:spPr/>
        <p:txBody>
          <a:bodyPr/>
          <a:lstStyle/>
          <a:p>
            <a:r>
              <a:rPr lang="en-IN" dirty="0"/>
              <a:t>Tasks</a:t>
            </a:r>
          </a:p>
        </p:txBody>
      </p:sp>
      <p:sp>
        <p:nvSpPr>
          <p:cNvPr id="3" name="Content Placeholder 2">
            <a:extLst>
              <a:ext uri="{FF2B5EF4-FFF2-40B4-BE49-F238E27FC236}">
                <a16:creationId xmlns:a16="http://schemas.microsoft.com/office/drawing/2014/main" id="{E082C7BE-3C73-F7A6-62BB-79A639A91BCF}"/>
              </a:ext>
            </a:extLst>
          </p:cNvPr>
          <p:cNvSpPr>
            <a:spLocks noGrp="1"/>
          </p:cNvSpPr>
          <p:nvPr>
            <p:ph idx="1"/>
          </p:nvPr>
        </p:nvSpPr>
        <p:spPr>
          <a:xfrm>
            <a:off x="685800" y="1828800"/>
            <a:ext cx="7290055" cy="4023360"/>
          </a:xfrm>
        </p:spPr>
        <p:txBody>
          <a:bodyPr>
            <a:normAutofit/>
          </a:bodyPr>
          <a:lstStyle/>
          <a:p>
            <a:pPr>
              <a:buFont typeface="Wingdings" panose="05000000000000000000" pitchFamily="2" charset="2"/>
              <a:buChar char="q"/>
            </a:pPr>
            <a:r>
              <a:rPr lang="en-US" sz="2400" dirty="0"/>
              <a:t>Tasks are queued and executed whenever possible at the so-called task scheduling points.</a:t>
            </a:r>
          </a:p>
          <a:p>
            <a:pPr>
              <a:buFont typeface="Wingdings" panose="05000000000000000000" pitchFamily="2" charset="2"/>
              <a:buChar char="q"/>
            </a:pPr>
            <a:r>
              <a:rPr lang="en-US" sz="2400" dirty="0"/>
              <a:t> Under some conditions, the runtime could be allowed to move task between threads, even in the mid of their lifetime.</a:t>
            </a:r>
          </a:p>
          <a:p>
            <a:pPr>
              <a:buFont typeface="Wingdings" panose="05000000000000000000" pitchFamily="2" charset="2"/>
              <a:buChar char="q"/>
            </a:pPr>
            <a:r>
              <a:rPr lang="en-US" sz="2400" dirty="0"/>
              <a:t> Such tasks are called untied and an untied task might start executing in one thread, then at some scheduling point it might be migrated by the runtime to another thread.</a:t>
            </a:r>
          </a:p>
          <a:p>
            <a:pPr>
              <a:buFont typeface="Wingdings" panose="05000000000000000000" pitchFamily="2" charset="2"/>
              <a:buChar char="q"/>
            </a:pPr>
            <a:r>
              <a:rPr lang="en-US" sz="2400" dirty="0"/>
              <a:t>Tasks and sections are in many ways similar</a:t>
            </a:r>
            <a:endParaRPr lang="en-IN" sz="2400" dirty="0"/>
          </a:p>
        </p:txBody>
      </p:sp>
    </p:spTree>
    <p:extLst>
      <p:ext uri="{BB962C8B-B14F-4D97-AF65-F5344CB8AC3E}">
        <p14:creationId xmlns:p14="http://schemas.microsoft.com/office/powerpoint/2010/main" val="29069915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E649-892A-7F12-FD85-B40805EE53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BD6367-8DA3-79AD-55AC-0E1A50EB239F}"/>
              </a:ext>
            </a:extLst>
          </p:cNvPr>
          <p:cNvSpPr>
            <a:spLocks noGrp="1"/>
          </p:cNvSpPr>
          <p:nvPr>
            <p:ph idx="1"/>
          </p:nvPr>
        </p:nvSpPr>
        <p:spPr>
          <a:xfrm>
            <a:off x="533400" y="1143000"/>
            <a:ext cx="7524751" cy="5166360"/>
          </a:xfrm>
        </p:spPr>
        <p:txBody>
          <a:bodyPr>
            <a:normAutofit/>
          </a:bodyPr>
          <a:lstStyle/>
          <a:p>
            <a:r>
              <a:rPr lang="en-IN" sz="2800" dirty="0"/>
              <a:t>// sections</a:t>
            </a:r>
          </a:p>
          <a:p>
            <a:endParaRPr lang="en-IN" sz="2800" dirty="0"/>
          </a:p>
          <a:p>
            <a:r>
              <a:rPr lang="en-IN" sz="2800" dirty="0"/>
              <a:t>#pragma </a:t>
            </a:r>
            <a:r>
              <a:rPr lang="en-IN" sz="2800" dirty="0" err="1"/>
              <a:t>omp</a:t>
            </a:r>
            <a:r>
              <a:rPr lang="en-IN" sz="2800" dirty="0"/>
              <a:t> sections</a:t>
            </a:r>
          </a:p>
          <a:p>
            <a:r>
              <a:rPr lang="en-IN" sz="2800" dirty="0"/>
              <a:t>{</a:t>
            </a:r>
          </a:p>
          <a:p>
            <a:r>
              <a:rPr lang="en-IN" sz="2800" dirty="0"/>
              <a:t>   #pragma </a:t>
            </a:r>
            <a:r>
              <a:rPr lang="en-IN" sz="2800" dirty="0" err="1"/>
              <a:t>omp</a:t>
            </a:r>
            <a:r>
              <a:rPr lang="en-IN" sz="2800" dirty="0"/>
              <a:t> section</a:t>
            </a:r>
          </a:p>
          <a:p>
            <a:r>
              <a:rPr lang="en-IN" sz="2800" dirty="0"/>
              <a:t>   foo();</a:t>
            </a:r>
          </a:p>
          <a:p>
            <a:r>
              <a:rPr lang="en-IN" sz="2800" dirty="0"/>
              <a:t>   #pragma </a:t>
            </a:r>
            <a:r>
              <a:rPr lang="en-IN" sz="2800" dirty="0" err="1"/>
              <a:t>omp</a:t>
            </a:r>
            <a:r>
              <a:rPr lang="en-IN" sz="2800" dirty="0"/>
              <a:t> section</a:t>
            </a:r>
          </a:p>
          <a:p>
            <a:r>
              <a:rPr lang="en-IN" sz="2800" dirty="0"/>
              <a:t>   bar();</a:t>
            </a:r>
          </a:p>
          <a:p>
            <a:r>
              <a:rPr lang="en-IN" sz="2800" dirty="0"/>
              <a:t>}</a:t>
            </a:r>
          </a:p>
        </p:txBody>
      </p:sp>
    </p:spTree>
    <p:extLst>
      <p:ext uri="{BB962C8B-B14F-4D97-AF65-F5344CB8AC3E}">
        <p14:creationId xmlns:p14="http://schemas.microsoft.com/office/powerpoint/2010/main" val="35154146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9BA3-DAF9-6317-7162-540229990BF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201A681-3BA8-43BC-43B6-1BF252945731}"/>
              </a:ext>
            </a:extLst>
          </p:cNvPr>
          <p:cNvSpPr>
            <a:spLocks noGrp="1"/>
          </p:cNvSpPr>
          <p:nvPr>
            <p:ph idx="1"/>
          </p:nvPr>
        </p:nvSpPr>
        <p:spPr>
          <a:xfrm>
            <a:off x="685800" y="1447800"/>
            <a:ext cx="7372351" cy="4861560"/>
          </a:xfrm>
        </p:spPr>
        <p:txBody>
          <a:bodyPr>
            <a:normAutofit lnSpcReduction="10000"/>
          </a:bodyPr>
          <a:lstStyle/>
          <a:p>
            <a:r>
              <a:rPr lang="en-IN" sz="3200" dirty="0"/>
              <a:t>#pragma </a:t>
            </a:r>
            <a:r>
              <a:rPr lang="en-IN" sz="3200" dirty="0" err="1"/>
              <a:t>omp</a:t>
            </a:r>
            <a:r>
              <a:rPr lang="en-IN" sz="3200" dirty="0"/>
              <a:t> single </a:t>
            </a:r>
            <a:r>
              <a:rPr lang="en-IN" sz="3200" dirty="0" err="1"/>
              <a:t>nowait</a:t>
            </a:r>
            <a:endParaRPr lang="en-IN" sz="3200" dirty="0"/>
          </a:p>
          <a:p>
            <a:r>
              <a:rPr lang="en-IN" sz="3200" dirty="0"/>
              <a:t>{</a:t>
            </a:r>
          </a:p>
          <a:p>
            <a:r>
              <a:rPr lang="en-IN" sz="3200" dirty="0"/>
              <a:t>   #pragma </a:t>
            </a:r>
            <a:r>
              <a:rPr lang="en-IN" sz="3200" dirty="0" err="1"/>
              <a:t>omp</a:t>
            </a:r>
            <a:r>
              <a:rPr lang="en-IN" sz="3200" dirty="0"/>
              <a:t> task</a:t>
            </a:r>
          </a:p>
          <a:p>
            <a:r>
              <a:rPr lang="en-IN" sz="3200" dirty="0"/>
              <a:t>   foo();</a:t>
            </a:r>
          </a:p>
          <a:p>
            <a:r>
              <a:rPr lang="en-IN" sz="3200" dirty="0"/>
              <a:t>   #pragma </a:t>
            </a:r>
            <a:r>
              <a:rPr lang="en-IN" sz="3200" dirty="0" err="1"/>
              <a:t>omp</a:t>
            </a:r>
            <a:r>
              <a:rPr lang="en-IN" sz="3200" dirty="0"/>
              <a:t> task</a:t>
            </a:r>
          </a:p>
          <a:p>
            <a:r>
              <a:rPr lang="en-IN" sz="3200" dirty="0"/>
              <a:t>   bar();</a:t>
            </a:r>
          </a:p>
          <a:p>
            <a:r>
              <a:rPr lang="en-IN" sz="3200" dirty="0"/>
              <a:t>}</a:t>
            </a:r>
          </a:p>
          <a:p>
            <a:r>
              <a:rPr lang="en-IN" sz="3200" dirty="0"/>
              <a:t>#pragma </a:t>
            </a:r>
            <a:r>
              <a:rPr lang="en-IN" sz="3200" dirty="0" err="1"/>
              <a:t>omp</a:t>
            </a:r>
            <a:r>
              <a:rPr lang="en-IN" sz="3200" dirty="0"/>
              <a:t> </a:t>
            </a:r>
            <a:r>
              <a:rPr lang="en-IN" sz="3200" dirty="0" err="1"/>
              <a:t>taskwait</a:t>
            </a:r>
            <a:endParaRPr lang="en-IN" sz="3200" dirty="0"/>
          </a:p>
          <a:p>
            <a:endParaRPr lang="en-IN" sz="3200" dirty="0"/>
          </a:p>
        </p:txBody>
      </p:sp>
    </p:spTree>
    <p:extLst>
      <p:ext uri="{BB962C8B-B14F-4D97-AF65-F5344CB8AC3E}">
        <p14:creationId xmlns:p14="http://schemas.microsoft.com/office/powerpoint/2010/main" val="24480120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7C55-FFE2-0A5B-98E1-039DD3D5F7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6BC885-1C44-6A3D-9EAD-D7B3297A24DE}"/>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C3E36C0C-591A-D313-FDFA-0A7F4FD88229}"/>
              </a:ext>
            </a:extLst>
          </p:cNvPr>
          <p:cNvSpPr txBox="1"/>
          <p:nvPr/>
        </p:nvSpPr>
        <p:spPr>
          <a:xfrm>
            <a:off x="990600" y="1202120"/>
            <a:ext cx="6324600" cy="4031873"/>
          </a:xfrm>
          <a:prstGeom prst="rect">
            <a:avLst/>
          </a:prstGeom>
          <a:noFill/>
        </p:spPr>
        <p:txBody>
          <a:bodyPr wrap="square">
            <a:spAutoFit/>
          </a:bodyPr>
          <a:lstStyle/>
          <a:p>
            <a:r>
              <a:rPr lang="en-IN" sz="3200" dirty="0"/>
              <a:t>#include&lt;stdio.h&gt;</a:t>
            </a:r>
          </a:p>
          <a:p>
            <a:r>
              <a:rPr lang="en-IN" sz="3200" dirty="0"/>
              <a:t>#include&lt;omp.h&gt;</a:t>
            </a:r>
          </a:p>
          <a:p>
            <a:r>
              <a:rPr lang="en-IN" sz="3200" dirty="0"/>
              <a:t>#include&lt;stdlib.h&gt;</a:t>
            </a:r>
          </a:p>
          <a:p>
            <a:r>
              <a:rPr lang="en-IN" sz="3200" dirty="0"/>
              <a:t>#include&lt;time.h&gt;</a:t>
            </a:r>
          </a:p>
          <a:p>
            <a:r>
              <a:rPr lang="en-IN" sz="3200" dirty="0"/>
              <a:t>int n;</a:t>
            </a:r>
          </a:p>
          <a:p>
            <a:r>
              <a:rPr lang="en-IN" sz="3200" dirty="0"/>
              <a:t>void </a:t>
            </a:r>
            <a:r>
              <a:rPr lang="en-IN" sz="3200" dirty="0" err="1"/>
              <a:t>simple_merge</a:t>
            </a:r>
            <a:r>
              <a:rPr lang="en-IN" sz="3200" dirty="0"/>
              <a:t>(int a[],int </a:t>
            </a:r>
            <a:r>
              <a:rPr lang="en-IN" sz="3200" dirty="0" err="1"/>
              <a:t>low,int</a:t>
            </a:r>
            <a:r>
              <a:rPr lang="en-IN" sz="3200" dirty="0"/>
              <a:t> </a:t>
            </a:r>
            <a:r>
              <a:rPr lang="en-IN" sz="3200" dirty="0" err="1"/>
              <a:t>mid,int</a:t>
            </a:r>
            <a:r>
              <a:rPr lang="en-IN" sz="3200" dirty="0"/>
              <a:t> high);</a:t>
            </a:r>
          </a:p>
          <a:p>
            <a:r>
              <a:rPr lang="en-IN" sz="3200" dirty="0"/>
              <a:t>void </a:t>
            </a:r>
            <a:r>
              <a:rPr lang="en-IN" sz="3200" dirty="0" err="1"/>
              <a:t>merge_sort</a:t>
            </a:r>
            <a:r>
              <a:rPr lang="en-IN" sz="3200" dirty="0"/>
              <a:t>(int a[],int </a:t>
            </a:r>
            <a:r>
              <a:rPr lang="en-IN" sz="3200" dirty="0" err="1"/>
              <a:t>low,int</a:t>
            </a:r>
            <a:r>
              <a:rPr lang="en-IN" sz="3200" dirty="0"/>
              <a:t> high)</a:t>
            </a:r>
          </a:p>
        </p:txBody>
      </p:sp>
    </p:spTree>
    <p:extLst>
      <p:ext uri="{BB962C8B-B14F-4D97-AF65-F5344CB8AC3E}">
        <p14:creationId xmlns:p14="http://schemas.microsoft.com/office/powerpoint/2010/main" val="2779267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2555F-ED03-48A2-A0C9-28386B81168A}"/>
              </a:ext>
            </a:extLst>
          </p:cNvPr>
          <p:cNvPicPr>
            <a:picLocks noChangeAspect="1"/>
          </p:cNvPicPr>
          <p:nvPr/>
        </p:nvPicPr>
        <p:blipFill>
          <a:blip r:embed="rId2"/>
          <a:stretch>
            <a:fillRect/>
          </a:stretch>
        </p:blipFill>
        <p:spPr>
          <a:xfrm>
            <a:off x="0" y="838200"/>
            <a:ext cx="8724658" cy="5443222"/>
          </a:xfrm>
          <a:prstGeom prst="rect">
            <a:avLst/>
          </a:prstGeom>
        </p:spPr>
      </p:pic>
    </p:spTree>
    <p:extLst>
      <p:ext uri="{BB962C8B-B14F-4D97-AF65-F5344CB8AC3E}">
        <p14:creationId xmlns:p14="http://schemas.microsoft.com/office/powerpoint/2010/main" val="42495213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A4FE0-6D29-097A-E4C9-1A81196BA7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E00A60-8C0D-6DCA-5865-02D8B110C10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C24E7261-446E-0D30-8152-1D470F25356E}"/>
              </a:ext>
            </a:extLst>
          </p:cNvPr>
          <p:cNvSpPr txBox="1"/>
          <p:nvPr/>
        </p:nvSpPr>
        <p:spPr>
          <a:xfrm>
            <a:off x="914400" y="166568"/>
            <a:ext cx="7772400" cy="6524863"/>
          </a:xfrm>
          <a:prstGeom prst="rect">
            <a:avLst/>
          </a:prstGeom>
          <a:noFill/>
        </p:spPr>
        <p:txBody>
          <a:bodyPr wrap="square">
            <a:spAutoFit/>
          </a:bodyPr>
          <a:lstStyle/>
          <a:p>
            <a:r>
              <a:rPr lang="en-IN" sz="2000" dirty="0"/>
              <a:t>int main()</a:t>
            </a:r>
          </a:p>
          <a:p>
            <a:r>
              <a:rPr lang="en-IN" sz="2000" dirty="0"/>
              <a:t>{</a:t>
            </a:r>
          </a:p>
          <a:p>
            <a:r>
              <a:rPr lang="en-IN" sz="2000" dirty="0"/>
              <a:t>    int a[100],</a:t>
            </a:r>
            <a:r>
              <a:rPr lang="en-IN" sz="2000" dirty="0" err="1"/>
              <a:t>i</a:t>
            </a:r>
            <a:r>
              <a:rPr lang="en-IN" sz="2000" dirty="0"/>
              <a:t>=0;</a:t>
            </a:r>
          </a:p>
          <a:p>
            <a:r>
              <a:rPr lang="en-IN" sz="2000" dirty="0"/>
              <a:t>    double </a:t>
            </a:r>
            <a:r>
              <a:rPr lang="en-IN" sz="2000" dirty="0" err="1"/>
              <a:t>start_time,end_time,val</a:t>
            </a:r>
            <a:r>
              <a:rPr lang="en-IN" sz="2000" dirty="0"/>
              <a:t>;</a:t>
            </a:r>
          </a:p>
          <a:p>
            <a:r>
              <a:rPr lang="en-IN" sz="2000" dirty="0"/>
              <a:t>    </a:t>
            </a:r>
            <a:r>
              <a:rPr lang="en-IN" sz="2000" dirty="0" err="1"/>
              <a:t>printf</a:t>
            </a:r>
            <a:r>
              <a:rPr lang="en-IN" sz="2000" dirty="0"/>
              <a:t>("\n enter the size of the array elements:");</a:t>
            </a:r>
          </a:p>
          <a:p>
            <a:r>
              <a:rPr lang="en-IN" sz="2000" dirty="0"/>
              <a:t>    </a:t>
            </a:r>
            <a:r>
              <a:rPr lang="en-IN" sz="2000" dirty="0" err="1"/>
              <a:t>scanf</a:t>
            </a:r>
            <a:r>
              <a:rPr lang="en-IN" sz="2000" dirty="0"/>
              <a:t>("%</a:t>
            </a:r>
            <a:r>
              <a:rPr lang="en-IN" sz="2000" dirty="0" err="1"/>
              <a:t>d",&amp;n</a:t>
            </a:r>
            <a:r>
              <a:rPr lang="en-IN" sz="2000" dirty="0"/>
              <a:t>);</a:t>
            </a:r>
          </a:p>
          <a:p>
            <a:r>
              <a:rPr lang="en-IN" sz="2000" dirty="0"/>
              <a:t>    for(</a:t>
            </a:r>
            <a:r>
              <a:rPr lang="en-IN" sz="2000" dirty="0" err="1"/>
              <a:t>i</a:t>
            </a:r>
            <a:r>
              <a:rPr lang="en-IN" sz="2000" dirty="0"/>
              <a:t>=1;i&lt;=</a:t>
            </a:r>
            <a:r>
              <a:rPr lang="en-IN" sz="2000" dirty="0" err="1"/>
              <a:t>n;i</a:t>
            </a:r>
            <a:r>
              <a:rPr lang="en-IN" sz="2000" dirty="0"/>
              <a:t>++)</a:t>
            </a:r>
          </a:p>
          <a:p>
            <a:r>
              <a:rPr lang="en-IN" sz="2000" dirty="0"/>
              <a:t>        a[</a:t>
            </a:r>
            <a:r>
              <a:rPr lang="en-IN" sz="2000" dirty="0" err="1"/>
              <a:t>i</a:t>
            </a:r>
            <a:r>
              <a:rPr lang="en-IN" sz="2000" dirty="0"/>
              <a:t>]=rand()%100;</a:t>
            </a:r>
          </a:p>
          <a:p>
            <a:r>
              <a:rPr lang="en-IN" sz="2000" dirty="0"/>
              <a:t>    </a:t>
            </a:r>
            <a:r>
              <a:rPr lang="en-IN" sz="2000" dirty="0" err="1"/>
              <a:t>printf</a:t>
            </a:r>
            <a:r>
              <a:rPr lang="en-IN" sz="2000" dirty="0"/>
              <a:t>("\n array of elements before sorting are:\n");</a:t>
            </a:r>
          </a:p>
          <a:p>
            <a:r>
              <a:rPr lang="en-IN" sz="2000" dirty="0"/>
              <a:t>    for(</a:t>
            </a:r>
            <a:r>
              <a:rPr lang="en-IN" sz="2000" dirty="0" err="1"/>
              <a:t>i</a:t>
            </a:r>
            <a:r>
              <a:rPr lang="en-IN" sz="2000" dirty="0"/>
              <a:t>=1;i&lt;=</a:t>
            </a:r>
            <a:r>
              <a:rPr lang="en-IN" sz="2000" dirty="0" err="1"/>
              <a:t>n;i</a:t>
            </a:r>
            <a:r>
              <a:rPr lang="en-IN" sz="2000" dirty="0"/>
              <a:t>++)</a:t>
            </a:r>
          </a:p>
          <a:p>
            <a:r>
              <a:rPr lang="en-IN" sz="2000" dirty="0"/>
              <a:t>        </a:t>
            </a:r>
            <a:r>
              <a:rPr lang="en-IN" sz="2000" dirty="0" err="1"/>
              <a:t>printf</a:t>
            </a:r>
            <a:r>
              <a:rPr lang="en-IN" sz="2000" dirty="0"/>
              <a:t>("%d\</a:t>
            </a:r>
            <a:r>
              <a:rPr lang="en-IN" sz="2000" dirty="0" err="1"/>
              <a:t>t",a</a:t>
            </a:r>
            <a:r>
              <a:rPr lang="en-IN" sz="2000" dirty="0"/>
              <a:t>[</a:t>
            </a:r>
            <a:r>
              <a:rPr lang="en-IN" sz="2000" dirty="0" err="1"/>
              <a:t>i</a:t>
            </a:r>
            <a:r>
              <a:rPr lang="en-IN" sz="2000" dirty="0"/>
              <a:t>]);</a:t>
            </a:r>
          </a:p>
          <a:p>
            <a:r>
              <a:rPr lang="en-IN" sz="2000" dirty="0"/>
              <a:t>        </a:t>
            </a:r>
            <a:r>
              <a:rPr lang="en-IN" sz="2000" dirty="0" err="1"/>
              <a:t>start_time</a:t>
            </a:r>
            <a:r>
              <a:rPr lang="en-IN" sz="2000" dirty="0"/>
              <a:t>=</a:t>
            </a:r>
            <a:r>
              <a:rPr lang="en-IN" sz="2000" dirty="0" err="1"/>
              <a:t>omp_get_wtime</a:t>
            </a:r>
            <a:r>
              <a:rPr lang="en-IN" sz="2000" dirty="0"/>
              <a:t>();</a:t>
            </a:r>
          </a:p>
          <a:p>
            <a:r>
              <a:rPr lang="en-IN" sz="2000" dirty="0"/>
              <a:t>        </a:t>
            </a:r>
            <a:r>
              <a:rPr lang="en-IN" sz="2000" dirty="0" err="1"/>
              <a:t>merge_sort</a:t>
            </a:r>
            <a:r>
              <a:rPr lang="en-IN" sz="2000" dirty="0"/>
              <a:t>(a,1,n)</a:t>
            </a:r>
          </a:p>
          <a:p>
            <a:r>
              <a:rPr lang="en-IN" sz="2000" dirty="0"/>
              <a:t>        </a:t>
            </a:r>
            <a:r>
              <a:rPr lang="en-IN" sz="2000" dirty="0" err="1"/>
              <a:t>end_time</a:t>
            </a:r>
            <a:r>
              <a:rPr lang="en-IN" sz="2000" dirty="0"/>
              <a:t>=</a:t>
            </a:r>
            <a:r>
              <a:rPr lang="en-IN" sz="2000" dirty="0" err="1"/>
              <a:t>omp_get_wtime</a:t>
            </a:r>
            <a:r>
              <a:rPr lang="en-IN" sz="2000" dirty="0"/>
              <a:t>();</a:t>
            </a:r>
          </a:p>
          <a:p>
            <a:r>
              <a:rPr lang="en-IN" sz="2000" dirty="0"/>
              <a:t>        </a:t>
            </a:r>
            <a:r>
              <a:rPr lang="en-IN" sz="2000" dirty="0" err="1"/>
              <a:t>val</a:t>
            </a:r>
            <a:r>
              <a:rPr lang="en-IN" sz="2000" dirty="0"/>
              <a:t>=(</a:t>
            </a:r>
            <a:r>
              <a:rPr lang="en-IN" sz="2000" dirty="0" err="1"/>
              <a:t>end_time-start_time</a:t>
            </a:r>
            <a:r>
              <a:rPr lang="en-IN" sz="2000" dirty="0"/>
              <a:t>);</a:t>
            </a:r>
          </a:p>
          <a:p>
            <a:r>
              <a:rPr lang="en-IN" sz="2000" dirty="0"/>
              <a:t>        </a:t>
            </a:r>
            <a:r>
              <a:rPr lang="en-IN" sz="2000" dirty="0" err="1"/>
              <a:t>printf</a:t>
            </a:r>
            <a:r>
              <a:rPr lang="en-IN" sz="2000" dirty="0"/>
              <a:t>("\n the time taken to sort the array elements is %f",</a:t>
            </a:r>
            <a:r>
              <a:rPr lang="en-IN" sz="2000" dirty="0" err="1"/>
              <a:t>val</a:t>
            </a:r>
            <a:r>
              <a:rPr lang="en-IN" sz="2000" dirty="0"/>
              <a:t>);</a:t>
            </a:r>
          </a:p>
          <a:p>
            <a:r>
              <a:rPr lang="en-IN" sz="2000" dirty="0"/>
              <a:t>        </a:t>
            </a:r>
            <a:r>
              <a:rPr lang="en-IN" sz="2000" dirty="0" err="1"/>
              <a:t>printf</a:t>
            </a:r>
            <a:r>
              <a:rPr lang="en-IN" sz="2000" dirty="0"/>
              <a:t>("\n the elements after sorting are:\n");</a:t>
            </a:r>
          </a:p>
          <a:p>
            <a:r>
              <a:rPr lang="en-IN" sz="2000" dirty="0"/>
              <a:t>        for(</a:t>
            </a:r>
            <a:r>
              <a:rPr lang="en-IN" sz="2000" dirty="0" err="1"/>
              <a:t>i</a:t>
            </a:r>
            <a:r>
              <a:rPr lang="en-IN" sz="2000" dirty="0"/>
              <a:t>=1;i&lt;=</a:t>
            </a:r>
            <a:r>
              <a:rPr lang="en-IN" sz="2000" dirty="0" err="1"/>
              <a:t>n;i</a:t>
            </a:r>
            <a:r>
              <a:rPr lang="en-IN" sz="2000" dirty="0"/>
              <a:t>++)    </a:t>
            </a:r>
          </a:p>
          <a:p>
            <a:r>
              <a:rPr lang="en-IN" sz="2000" dirty="0"/>
              <a:t>            </a:t>
            </a:r>
            <a:r>
              <a:rPr lang="en-IN" sz="2000" dirty="0" err="1"/>
              <a:t>printf</a:t>
            </a:r>
            <a:r>
              <a:rPr lang="en-IN" sz="2000" dirty="0"/>
              <a:t>("%d\</a:t>
            </a:r>
            <a:r>
              <a:rPr lang="en-IN" sz="2000" dirty="0" err="1"/>
              <a:t>t",a</a:t>
            </a:r>
            <a:r>
              <a:rPr lang="en-IN" sz="2000" dirty="0"/>
              <a:t>[</a:t>
            </a:r>
            <a:r>
              <a:rPr lang="en-IN" sz="2000" dirty="0" err="1"/>
              <a:t>i</a:t>
            </a:r>
            <a:r>
              <a:rPr lang="en-IN" sz="2000" dirty="0"/>
              <a:t>]);</a:t>
            </a:r>
          </a:p>
          <a:p>
            <a:r>
              <a:rPr lang="en-IN" sz="2000" dirty="0"/>
              <a:t>        return 0;</a:t>
            </a:r>
          </a:p>
          <a:p>
            <a:r>
              <a:rPr lang="en-IN" sz="2000" dirty="0"/>
              <a:t>}</a:t>
            </a:r>
          </a:p>
        </p:txBody>
      </p:sp>
    </p:spTree>
    <p:extLst>
      <p:ext uri="{BB962C8B-B14F-4D97-AF65-F5344CB8AC3E}">
        <p14:creationId xmlns:p14="http://schemas.microsoft.com/office/powerpoint/2010/main" val="15610704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DFCB47-7DCD-1394-1A29-9513225FCC42}"/>
              </a:ext>
            </a:extLst>
          </p:cNvPr>
          <p:cNvSpPr txBox="1"/>
          <p:nvPr/>
        </p:nvSpPr>
        <p:spPr>
          <a:xfrm>
            <a:off x="615696" y="76200"/>
            <a:ext cx="8528304" cy="7017306"/>
          </a:xfrm>
          <a:prstGeom prst="rect">
            <a:avLst/>
          </a:prstGeom>
          <a:noFill/>
        </p:spPr>
        <p:txBody>
          <a:bodyPr wrap="square">
            <a:spAutoFit/>
          </a:bodyPr>
          <a:lstStyle/>
          <a:p>
            <a:r>
              <a:rPr lang="en-IN" dirty="0"/>
              <a:t>void </a:t>
            </a:r>
            <a:r>
              <a:rPr lang="en-IN" dirty="0" err="1"/>
              <a:t>simple_merge</a:t>
            </a:r>
            <a:r>
              <a:rPr lang="en-IN" dirty="0"/>
              <a:t>(int a[],int </a:t>
            </a:r>
            <a:r>
              <a:rPr lang="en-IN" dirty="0" err="1"/>
              <a:t>low,int</a:t>
            </a:r>
            <a:r>
              <a:rPr lang="en-IN" dirty="0"/>
              <a:t> </a:t>
            </a:r>
            <a:r>
              <a:rPr lang="en-IN" dirty="0" err="1"/>
              <a:t>mid,int</a:t>
            </a:r>
            <a:r>
              <a:rPr lang="en-IN" dirty="0"/>
              <a:t> high)</a:t>
            </a:r>
          </a:p>
          <a:p>
            <a:r>
              <a:rPr lang="en-IN" dirty="0"/>
              <a:t>{</a:t>
            </a:r>
          </a:p>
          <a:p>
            <a:r>
              <a:rPr lang="en-IN" dirty="0"/>
              <a:t>    int </a:t>
            </a:r>
            <a:r>
              <a:rPr lang="en-IN" dirty="0" err="1"/>
              <a:t>i</a:t>
            </a:r>
            <a:r>
              <a:rPr lang="en-IN" dirty="0"/>
              <a:t>=</a:t>
            </a:r>
            <a:r>
              <a:rPr lang="en-IN" dirty="0" err="1"/>
              <a:t>low,j</a:t>
            </a:r>
            <a:r>
              <a:rPr lang="en-IN" dirty="0"/>
              <a:t>=mid+1;k=</a:t>
            </a:r>
            <a:r>
              <a:rPr lang="en-IN" dirty="0" err="1"/>
              <a:t>low,c</a:t>
            </a:r>
            <a:r>
              <a:rPr lang="en-IN" dirty="0"/>
              <a:t>[n];</a:t>
            </a:r>
          </a:p>
          <a:p>
            <a:r>
              <a:rPr lang="en-IN" dirty="0"/>
              <a:t>    while(</a:t>
            </a:r>
            <a:r>
              <a:rPr lang="en-IN" dirty="0" err="1"/>
              <a:t>i</a:t>
            </a:r>
            <a:r>
              <a:rPr lang="en-IN" dirty="0"/>
              <a:t>&lt;=mid &amp;&amp; j&lt;=high)</a:t>
            </a:r>
          </a:p>
          <a:p>
            <a:r>
              <a:rPr lang="en-IN" dirty="0"/>
              <a:t>    {</a:t>
            </a:r>
          </a:p>
          <a:p>
            <a:r>
              <a:rPr lang="en-IN" dirty="0"/>
              <a:t>        if(a[</a:t>
            </a:r>
            <a:r>
              <a:rPr lang="en-IN" dirty="0" err="1"/>
              <a:t>i</a:t>
            </a:r>
            <a:r>
              <a:rPr lang="en-IN" dirty="0"/>
              <a:t>]&lt;a[j])</a:t>
            </a:r>
          </a:p>
          <a:p>
            <a:r>
              <a:rPr lang="en-IN" dirty="0"/>
              <a:t>        {</a:t>
            </a:r>
          </a:p>
          <a:p>
            <a:r>
              <a:rPr lang="en-IN" dirty="0"/>
              <a:t>            c[k]=a[</a:t>
            </a:r>
            <a:r>
              <a:rPr lang="en-IN" dirty="0" err="1"/>
              <a:t>i</a:t>
            </a:r>
            <a:r>
              <a:rPr lang="en-IN" dirty="0"/>
              <a:t>];</a:t>
            </a:r>
          </a:p>
          <a:p>
            <a:r>
              <a:rPr lang="en-IN" dirty="0"/>
              <a:t>            </a:t>
            </a:r>
            <a:r>
              <a:rPr lang="en-IN" dirty="0" err="1"/>
              <a:t>i</a:t>
            </a:r>
            <a:r>
              <a:rPr lang="en-IN" dirty="0"/>
              <a:t>++;</a:t>
            </a:r>
          </a:p>
          <a:p>
            <a:r>
              <a:rPr lang="en-IN" dirty="0"/>
              <a:t>            k++;</a:t>
            </a:r>
          </a:p>
          <a:p>
            <a:r>
              <a:rPr lang="en-IN" dirty="0"/>
              <a:t>        }</a:t>
            </a:r>
          </a:p>
          <a:p>
            <a:r>
              <a:rPr lang="en-IN" dirty="0"/>
              <a:t>        else</a:t>
            </a:r>
          </a:p>
          <a:p>
            <a:r>
              <a:rPr lang="en-IN" dirty="0"/>
              <a:t>        {</a:t>
            </a:r>
          </a:p>
          <a:p>
            <a:r>
              <a:rPr lang="en-IN" dirty="0"/>
              <a:t>            c[k]=a[j];</a:t>
            </a:r>
          </a:p>
          <a:p>
            <a:r>
              <a:rPr lang="en-IN" dirty="0"/>
              <a:t>            </a:t>
            </a:r>
            <a:r>
              <a:rPr lang="en-IN" dirty="0" err="1"/>
              <a:t>j++</a:t>
            </a:r>
            <a:r>
              <a:rPr lang="en-IN" dirty="0"/>
              <a:t>;</a:t>
            </a:r>
          </a:p>
          <a:p>
            <a:r>
              <a:rPr lang="en-IN" dirty="0"/>
              <a:t>            k++;</a:t>
            </a:r>
          </a:p>
          <a:p>
            <a:r>
              <a:rPr lang="en-IN" dirty="0"/>
              <a:t>        }</a:t>
            </a:r>
          </a:p>
          <a:p>
            <a:r>
              <a:rPr lang="en-IN" dirty="0"/>
              <a:t>    }</a:t>
            </a:r>
          </a:p>
          <a:p>
            <a:r>
              <a:rPr lang="en-IN" dirty="0"/>
              <a:t>    while(</a:t>
            </a:r>
            <a:r>
              <a:rPr lang="en-IN" dirty="0" err="1"/>
              <a:t>i</a:t>
            </a:r>
            <a:r>
              <a:rPr lang="en-IN" dirty="0"/>
              <a:t>&lt;=mid)</a:t>
            </a:r>
          </a:p>
          <a:p>
            <a:r>
              <a:rPr lang="en-IN" dirty="0"/>
              <a:t>        c[k+1]=a[</a:t>
            </a:r>
            <a:r>
              <a:rPr lang="en-IN" dirty="0" err="1"/>
              <a:t>i</a:t>
            </a:r>
            <a:r>
              <a:rPr lang="en-IN" dirty="0"/>
              <a:t>++];</a:t>
            </a:r>
          </a:p>
          <a:p>
            <a:r>
              <a:rPr lang="en-IN" dirty="0"/>
              <a:t>    while(j&lt;=high)</a:t>
            </a:r>
          </a:p>
          <a:p>
            <a:r>
              <a:rPr lang="en-IN" dirty="0"/>
              <a:t>        c[k++]=a[</a:t>
            </a:r>
            <a:r>
              <a:rPr lang="en-IN" dirty="0" err="1"/>
              <a:t>j++</a:t>
            </a:r>
            <a:r>
              <a:rPr lang="en-IN" dirty="0"/>
              <a:t>];</a:t>
            </a:r>
          </a:p>
          <a:p>
            <a:r>
              <a:rPr lang="en-IN" dirty="0"/>
              <a:t>    for(</a:t>
            </a:r>
            <a:r>
              <a:rPr lang="en-IN" dirty="0" err="1"/>
              <a:t>i</a:t>
            </a:r>
            <a:r>
              <a:rPr lang="en-IN" dirty="0"/>
              <a:t>=</a:t>
            </a:r>
            <a:r>
              <a:rPr lang="en-IN" dirty="0" err="1"/>
              <a:t>low;i</a:t>
            </a:r>
            <a:r>
              <a:rPr lang="en-IN" dirty="0"/>
              <a:t>&lt;=</a:t>
            </a:r>
            <a:r>
              <a:rPr lang="en-IN" dirty="0" err="1"/>
              <a:t>high;i</a:t>
            </a:r>
            <a:r>
              <a:rPr lang="en-IN" dirty="0"/>
              <a:t>++)</a:t>
            </a:r>
          </a:p>
          <a:p>
            <a:r>
              <a:rPr lang="en-IN" dirty="0"/>
              <a:t>        a[</a:t>
            </a:r>
            <a:r>
              <a:rPr lang="en-IN" dirty="0" err="1"/>
              <a:t>i</a:t>
            </a:r>
            <a:r>
              <a:rPr lang="en-IN" dirty="0"/>
              <a:t>]=c[</a:t>
            </a:r>
            <a:r>
              <a:rPr lang="en-IN" dirty="0" err="1"/>
              <a:t>i</a:t>
            </a:r>
            <a:r>
              <a:rPr lang="en-IN" dirty="0"/>
              <a:t>];</a:t>
            </a:r>
          </a:p>
          <a:p>
            <a:r>
              <a:rPr lang="en-IN" dirty="0"/>
              <a:t>}</a:t>
            </a:r>
          </a:p>
        </p:txBody>
      </p:sp>
    </p:spTree>
    <p:extLst>
      <p:ext uri="{BB962C8B-B14F-4D97-AF65-F5344CB8AC3E}">
        <p14:creationId xmlns:p14="http://schemas.microsoft.com/office/powerpoint/2010/main" val="31338740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AA96C8-7A5E-2CB0-5253-077D318A9480}"/>
              </a:ext>
            </a:extLst>
          </p:cNvPr>
          <p:cNvSpPr txBox="1"/>
          <p:nvPr/>
        </p:nvSpPr>
        <p:spPr>
          <a:xfrm>
            <a:off x="685800" y="533400"/>
            <a:ext cx="8153399" cy="6986528"/>
          </a:xfrm>
          <a:prstGeom prst="rect">
            <a:avLst/>
          </a:prstGeom>
          <a:noFill/>
        </p:spPr>
        <p:txBody>
          <a:bodyPr wrap="square">
            <a:spAutoFit/>
          </a:bodyPr>
          <a:lstStyle/>
          <a:p>
            <a:r>
              <a:rPr lang="en-IN" sz="2800" dirty="0"/>
              <a:t>void </a:t>
            </a:r>
            <a:r>
              <a:rPr lang="en-IN" sz="2800" dirty="0" err="1"/>
              <a:t>merge_sort</a:t>
            </a:r>
            <a:r>
              <a:rPr lang="en-IN" sz="2800" dirty="0"/>
              <a:t>(int a[],int </a:t>
            </a:r>
            <a:r>
              <a:rPr lang="en-IN" sz="2800" dirty="0" err="1"/>
              <a:t>low,int</a:t>
            </a:r>
            <a:r>
              <a:rPr lang="en-IN" sz="2800" dirty="0"/>
              <a:t> high)</a:t>
            </a:r>
          </a:p>
          <a:p>
            <a:r>
              <a:rPr lang="en-IN" sz="2800" dirty="0"/>
              <a:t>{</a:t>
            </a:r>
          </a:p>
          <a:p>
            <a:r>
              <a:rPr lang="en-IN" sz="2800" dirty="0"/>
              <a:t>    int mid;</a:t>
            </a:r>
          </a:p>
          <a:p>
            <a:r>
              <a:rPr lang="en-IN" sz="2800" dirty="0"/>
              <a:t>    if(low&lt;high)</a:t>
            </a:r>
          </a:p>
          <a:p>
            <a:r>
              <a:rPr lang="en-IN" sz="2800"/>
              <a:t>    {</a:t>
            </a:r>
            <a:endParaRPr lang="en-IN" sz="2800" dirty="0"/>
          </a:p>
          <a:p>
            <a:r>
              <a:rPr lang="en-IN" sz="2800" dirty="0"/>
              <a:t>        mid=(</a:t>
            </a:r>
            <a:r>
              <a:rPr lang="en-IN" sz="2800" dirty="0" err="1"/>
              <a:t>low+high</a:t>
            </a:r>
            <a:r>
              <a:rPr lang="en-IN" sz="2800" dirty="0"/>
              <a:t>)/2;</a:t>
            </a:r>
          </a:p>
          <a:p>
            <a:r>
              <a:rPr lang="en-IN" sz="2800" dirty="0"/>
              <a:t>        #pragma </a:t>
            </a:r>
            <a:r>
              <a:rPr lang="en-IN" sz="2800" dirty="0" err="1"/>
              <a:t>omp</a:t>
            </a:r>
            <a:r>
              <a:rPr lang="en-IN" sz="2800" dirty="0"/>
              <a:t> parallel sections</a:t>
            </a:r>
          </a:p>
          <a:p>
            <a:r>
              <a:rPr lang="en-IN" sz="2800" dirty="0"/>
              <a:t>        {</a:t>
            </a:r>
          </a:p>
          <a:p>
            <a:r>
              <a:rPr lang="en-IN" sz="2800" dirty="0"/>
              <a:t>            #pragma </a:t>
            </a:r>
            <a:r>
              <a:rPr lang="en-IN" sz="2800" dirty="0" err="1"/>
              <a:t>omp</a:t>
            </a:r>
            <a:r>
              <a:rPr lang="en-IN" sz="2800" dirty="0"/>
              <a:t> section</a:t>
            </a:r>
          </a:p>
          <a:p>
            <a:r>
              <a:rPr lang="en-IN" sz="2800" dirty="0"/>
              <a:t>            merge sort(</a:t>
            </a:r>
            <a:r>
              <a:rPr lang="en-IN" sz="2800" dirty="0" err="1"/>
              <a:t>a,low,mid</a:t>
            </a:r>
            <a:r>
              <a:rPr lang="en-IN" sz="2800" dirty="0"/>
              <a:t>);    </a:t>
            </a:r>
          </a:p>
          <a:p>
            <a:r>
              <a:rPr lang="en-IN" sz="2800" dirty="0"/>
              <a:t>            #pragma </a:t>
            </a:r>
            <a:r>
              <a:rPr lang="en-IN" sz="2800" dirty="0" err="1"/>
              <a:t>omp</a:t>
            </a:r>
            <a:r>
              <a:rPr lang="en-IN" sz="2800" dirty="0"/>
              <a:t> section</a:t>
            </a:r>
          </a:p>
          <a:p>
            <a:r>
              <a:rPr lang="en-IN" sz="2800" dirty="0"/>
              <a:t>            merge sort(a,mid+1,high);</a:t>
            </a:r>
          </a:p>
          <a:p>
            <a:r>
              <a:rPr lang="en-IN" sz="2800" dirty="0"/>
              <a:t>        }</a:t>
            </a:r>
          </a:p>
          <a:p>
            <a:r>
              <a:rPr lang="en-IN" sz="2800" dirty="0"/>
              <a:t>        </a:t>
            </a:r>
            <a:r>
              <a:rPr lang="en-IN" sz="2800" dirty="0" err="1"/>
              <a:t>simple_merge</a:t>
            </a:r>
            <a:r>
              <a:rPr lang="en-IN" sz="2800" dirty="0"/>
              <a:t>(</a:t>
            </a:r>
            <a:r>
              <a:rPr lang="en-IN" sz="2800" dirty="0" err="1"/>
              <a:t>a,low,mid,high</a:t>
            </a:r>
            <a:r>
              <a:rPr lang="en-IN" sz="2800" dirty="0"/>
              <a:t>);</a:t>
            </a:r>
          </a:p>
          <a:p>
            <a:r>
              <a:rPr lang="en-IN" sz="2800" dirty="0"/>
              <a:t>    }</a:t>
            </a:r>
          </a:p>
          <a:p>
            <a:r>
              <a:rPr lang="en-IN" sz="2800" dirty="0"/>
              <a:t>} </a:t>
            </a:r>
          </a:p>
        </p:txBody>
      </p:sp>
    </p:spTree>
    <p:extLst>
      <p:ext uri="{BB962C8B-B14F-4D97-AF65-F5344CB8AC3E}">
        <p14:creationId xmlns:p14="http://schemas.microsoft.com/office/powerpoint/2010/main" val="19020488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E220-01E2-051B-961D-9A56EFF54D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EA3500-CBC6-177C-B7AE-E1410461620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AE051E1-A7DF-B799-B73B-F2637985A4A2}"/>
              </a:ext>
            </a:extLst>
          </p:cNvPr>
          <p:cNvPicPr>
            <a:picLocks noChangeAspect="1"/>
          </p:cNvPicPr>
          <p:nvPr/>
        </p:nvPicPr>
        <p:blipFill>
          <a:blip r:embed="rId2"/>
          <a:stretch>
            <a:fillRect/>
          </a:stretch>
        </p:blipFill>
        <p:spPr>
          <a:xfrm>
            <a:off x="609600" y="352425"/>
            <a:ext cx="8077199" cy="6153150"/>
          </a:xfrm>
          <a:prstGeom prst="rect">
            <a:avLst/>
          </a:prstGeom>
        </p:spPr>
      </p:pic>
    </p:spTree>
    <p:extLst>
      <p:ext uri="{BB962C8B-B14F-4D97-AF65-F5344CB8AC3E}">
        <p14:creationId xmlns:p14="http://schemas.microsoft.com/office/powerpoint/2010/main" val="348147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063B-A734-460A-A82A-D79F4A525F0E}"/>
              </a:ext>
            </a:extLst>
          </p:cNvPr>
          <p:cNvSpPr>
            <a:spLocks noGrp="1"/>
          </p:cNvSpPr>
          <p:nvPr>
            <p:ph type="title"/>
          </p:nvPr>
        </p:nvSpPr>
        <p:spPr/>
        <p:txBody>
          <a:bodyPr/>
          <a:lstStyle/>
          <a:p>
            <a:r>
              <a:rPr lang="en-US" dirty="0"/>
              <a:t>Computing pi by numerical integration</a:t>
            </a:r>
          </a:p>
        </p:txBody>
      </p:sp>
      <p:sp>
        <p:nvSpPr>
          <p:cNvPr id="3" name="Content Placeholder 2">
            <a:extLst>
              <a:ext uri="{FF2B5EF4-FFF2-40B4-BE49-F238E27FC236}">
                <a16:creationId xmlns:a16="http://schemas.microsoft.com/office/drawing/2014/main" id="{36AD649D-CDD3-4ACE-B227-C6B2EE028D02}"/>
              </a:ext>
            </a:extLst>
          </p:cNvPr>
          <p:cNvSpPr>
            <a:spLocks noGrp="1"/>
          </p:cNvSpPr>
          <p:nvPr>
            <p:ph idx="1"/>
          </p:nvPr>
        </p:nvSpPr>
        <p:spPr/>
        <p:txBody>
          <a:bodyPr/>
          <a:lstStyle/>
          <a:p>
            <a:r>
              <a:rPr lang="en-US" dirty="0"/>
              <a:t>Many problems that require combining results of loop iterations. </a:t>
            </a:r>
          </a:p>
          <a:p>
            <a:r>
              <a:rPr lang="en-US" dirty="0"/>
              <a:t>Let us start with a numerical integration in one dimension.</a:t>
            </a:r>
          </a:p>
          <a:p>
            <a:r>
              <a:rPr lang="en-US" dirty="0"/>
              <a:t> Suppose we want to compute number pi by computing the area of the unit circle defined by equation x^2+y^2 = 1.</a:t>
            </a:r>
          </a:p>
        </p:txBody>
      </p:sp>
      <p:pic>
        <p:nvPicPr>
          <p:cNvPr id="4" name="Picture 3">
            <a:extLst>
              <a:ext uri="{FF2B5EF4-FFF2-40B4-BE49-F238E27FC236}">
                <a16:creationId xmlns:a16="http://schemas.microsoft.com/office/drawing/2014/main" id="{E261A04B-A287-4F79-B66D-0FFF281240BB}"/>
              </a:ext>
            </a:extLst>
          </p:cNvPr>
          <p:cNvPicPr>
            <a:picLocks noChangeAspect="1"/>
          </p:cNvPicPr>
          <p:nvPr/>
        </p:nvPicPr>
        <p:blipFill>
          <a:blip r:embed="rId2"/>
          <a:stretch>
            <a:fillRect/>
          </a:stretch>
        </p:blipFill>
        <p:spPr>
          <a:xfrm>
            <a:off x="552418" y="3858221"/>
            <a:ext cx="8241228" cy="1355915"/>
          </a:xfrm>
          <a:prstGeom prst="rect">
            <a:avLst/>
          </a:prstGeom>
        </p:spPr>
      </p:pic>
    </p:spTree>
    <p:extLst>
      <p:ext uri="{BB962C8B-B14F-4D97-AF65-F5344CB8AC3E}">
        <p14:creationId xmlns:p14="http://schemas.microsoft.com/office/powerpoint/2010/main" val="822828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CF41-B7DE-4DB7-A0A9-45C49A1A58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B215FB-9FC2-45F7-8E17-121AF3D12B4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B93351-A546-468B-BD22-C764C978EC2D}"/>
              </a:ext>
            </a:extLst>
          </p:cNvPr>
          <p:cNvPicPr>
            <a:picLocks noChangeAspect="1"/>
          </p:cNvPicPr>
          <p:nvPr/>
        </p:nvPicPr>
        <p:blipFill>
          <a:blip r:embed="rId2"/>
          <a:stretch>
            <a:fillRect/>
          </a:stretch>
        </p:blipFill>
        <p:spPr>
          <a:xfrm>
            <a:off x="258374" y="1228880"/>
            <a:ext cx="8985059" cy="4121945"/>
          </a:xfrm>
          <a:prstGeom prst="rect">
            <a:avLst/>
          </a:prstGeom>
        </p:spPr>
      </p:pic>
    </p:spTree>
    <p:extLst>
      <p:ext uri="{BB962C8B-B14F-4D97-AF65-F5344CB8AC3E}">
        <p14:creationId xmlns:p14="http://schemas.microsoft.com/office/powerpoint/2010/main" val="37252584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EEBC-9379-4B0D-8AB3-0664350543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024D9D-7428-4D46-9F79-547C38FBAAA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39A1786-DB2E-4502-8742-72CE8F14F73B}"/>
              </a:ext>
            </a:extLst>
          </p:cNvPr>
          <p:cNvPicPr>
            <a:picLocks noChangeAspect="1"/>
          </p:cNvPicPr>
          <p:nvPr/>
        </p:nvPicPr>
        <p:blipFill>
          <a:blip r:embed="rId2"/>
          <a:stretch>
            <a:fillRect/>
          </a:stretch>
        </p:blipFill>
        <p:spPr>
          <a:xfrm>
            <a:off x="359670" y="1244876"/>
            <a:ext cx="8424660" cy="4245097"/>
          </a:xfrm>
          <a:prstGeom prst="rect">
            <a:avLst/>
          </a:prstGeom>
        </p:spPr>
      </p:pic>
    </p:spTree>
    <p:extLst>
      <p:ext uri="{BB962C8B-B14F-4D97-AF65-F5344CB8AC3E}">
        <p14:creationId xmlns:p14="http://schemas.microsoft.com/office/powerpoint/2010/main" val="20658334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1AEFA1-8B0C-4BC4-97EC-A00C68473E46}"/>
              </a:ext>
            </a:extLst>
          </p:cNvPr>
          <p:cNvSpPr txBox="1"/>
          <p:nvPr/>
        </p:nvSpPr>
        <p:spPr>
          <a:xfrm>
            <a:off x="381000" y="304800"/>
            <a:ext cx="6858000" cy="6370975"/>
          </a:xfrm>
          <a:prstGeom prst="rect">
            <a:avLst/>
          </a:prstGeom>
          <a:noFill/>
        </p:spPr>
        <p:txBody>
          <a:bodyPr wrap="square">
            <a:spAutoFit/>
          </a:bodyPr>
          <a:lstStyle/>
          <a:p>
            <a:r>
              <a:rPr lang="en-US" sz="2400" dirty="0"/>
              <a:t># include &lt;</a:t>
            </a:r>
            <a:r>
              <a:rPr lang="en-US" sz="2400" dirty="0" err="1"/>
              <a:t>stdio</a:t>
            </a:r>
            <a:r>
              <a:rPr lang="en-US" sz="2400" dirty="0"/>
              <a:t> .h&gt;</a:t>
            </a:r>
          </a:p>
          <a:p>
            <a:r>
              <a:rPr lang="en-US" sz="2400" dirty="0"/>
              <a:t># include &lt;math .h&gt;</a:t>
            </a:r>
          </a:p>
          <a:p>
            <a:endParaRPr lang="en-US" sz="2400" dirty="0"/>
          </a:p>
          <a:p>
            <a:r>
              <a:rPr lang="en-US" sz="2400" dirty="0"/>
              <a:t> int main ( int </a:t>
            </a:r>
            <a:r>
              <a:rPr lang="en-US" sz="2400" dirty="0" err="1"/>
              <a:t>argc</a:t>
            </a:r>
            <a:r>
              <a:rPr lang="en-US" sz="2400" dirty="0"/>
              <a:t> , char * </a:t>
            </a:r>
            <a:r>
              <a:rPr lang="en-US" sz="2400" dirty="0" err="1"/>
              <a:t>argv</a:t>
            </a:r>
            <a:r>
              <a:rPr lang="en-US" sz="2400" dirty="0"/>
              <a:t> []) {</a:t>
            </a:r>
          </a:p>
          <a:p>
            <a:r>
              <a:rPr lang="en-US" sz="2400" dirty="0"/>
              <a:t> int intervals ; </a:t>
            </a:r>
            <a:r>
              <a:rPr lang="en-US" sz="2400" dirty="0" err="1"/>
              <a:t>sscanf</a:t>
            </a:r>
            <a:r>
              <a:rPr lang="en-US" sz="2400" dirty="0"/>
              <a:t> ( </a:t>
            </a:r>
            <a:r>
              <a:rPr lang="en-US" sz="2400" dirty="0" err="1"/>
              <a:t>argv</a:t>
            </a:r>
            <a:r>
              <a:rPr lang="en-US" sz="2400" dirty="0"/>
              <a:t> [1] , "%d", &amp; intervals );</a:t>
            </a:r>
          </a:p>
          <a:p>
            <a:r>
              <a:rPr lang="en-US" sz="2400" dirty="0"/>
              <a:t> double integral = 0.0;</a:t>
            </a:r>
          </a:p>
          <a:p>
            <a:r>
              <a:rPr lang="en-US" sz="2400" dirty="0"/>
              <a:t> double dx = 1.0 / intervals ;</a:t>
            </a:r>
          </a:p>
          <a:p>
            <a:r>
              <a:rPr lang="en-US" sz="2400" dirty="0"/>
              <a:t> # pragma </a:t>
            </a:r>
            <a:r>
              <a:rPr lang="en-US" sz="2400" dirty="0" err="1"/>
              <a:t>omp</a:t>
            </a:r>
            <a:r>
              <a:rPr lang="en-US" sz="2400" dirty="0"/>
              <a:t> parallel for reduction (+: integral )</a:t>
            </a:r>
          </a:p>
          <a:p>
            <a:r>
              <a:rPr lang="en-US" sz="2400" dirty="0"/>
              <a:t> for ( int </a:t>
            </a:r>
            <a:r>
              <a:rPr lang="en-US" sz="2400" dirty="0" err="1"/>
              <a:t>i</a:t>
            </a:r>
            <a:r>
              <a:rPr lang="en-US" sz="2400" dirty="0"/>
              <a:t> = 0; </a:t>
            </a:r>
            <a:r>
              <a:rPr lang="en-US" sz="2400" dirty="0" err="1"/>
              <a:t>i</a:t>
            </a:r>
            <a:r>
              <a:rPr lang="en-US" sz="2400" dirty="0"/>
              <a:t> &lt; intervals ; </a:t>
            </a:r>
            <a:r>
              <a:rPr lang="en-US" sz="2400" dirty="0" err="1"/>
              <a:t>i</a:t>
            </a:r>
            <a:r>
              <a:rPr lang="en-US" sz="2400" dirty="0"/>
              <a:t> ++) {</a:t>
            </a:r>
          </a:p>
          <a:p>
            <a:r>
              <a:rPr lang="en-US" sz="2400" dirty="0"/>
              <a:t> double x = </a:t>
            </a:r>
            <a:r>
              <a:rPr lang="en-US" sz="2400" dirty="0" err="1"/>
              <a:t>i</a:t>
            </a:r>
            <a:r>
              <a:rPr lang="en-US" sz="2400" dirty="0"/>
              <a:t> * dx;</a:t>
            </a:r>
          </a:p>
          <a:p>
            <a:r>
              <a:rPr lang="en-US" sz="2400" dirty="0"/>
              <a:t> double </a:t>
            </a:r>
            <a:r>
              <a:rPr lang="en-US" sz="2400" dirty="0" err="1"/>
              <a:t>fx</a:t>
            </a:r>
            <a:r>
              <a:rPr lang="en-US" sz="2400" dirty="0"/>
              <a:t> = sqrt (1.0 - x * x);</a:t>
            </a:r>
          </a:p>
          <a:p>
            <a:r>
              <a:rPr lang="en-US" sz="2400" dirty="0"/>
              <a:t> integral = integral + </a:t>
            </a:r>
            <a:r>
              <a:rPr lang="en-US" sz="2400" dirty="0" err="1"/>
              <a:t>fx</a:t>
            </a:r>
            <a:r>
              <a:rPr lang="en-US" sz="2400" dirty="0"/>
              <a:t> * dx;</a:t>
            </a:r>
          </a:p>
          <a:p>
            <a:r>
              <a:rPr lang="en-US" sz="2400" dirty="0"/>
              <a:t> }</a:t>
            </a:r>
          </a:p>
          <a:p>
            <a:r>
              <a:rPr lang="en-US" sz="2400" dirty="0"/>
              <a:t> double pi = 4 * integral ;</a:t>
            </a:r>
          </a:p>
          <a:p>
            <a:r>
              <a:rPr lang="en-US" sz="2400" dirty="0"/>
              <a:t> </a:t>
            </a:r>
            <a:r>
              <a:rPr lang="en-US" sz="2400" dirty="0" err="1"/>
              <a:t>printf</a:t>
            </a:r>
            <a:r>
              <a:rPr lang="en-US" sz="2400" dirty="0"/>
              <a:t> (" %20.18 </a:t>
            </a:r>
            <a:r>
              <a:rPr lang="en-US" sz="2400" dirty="0" err="1"/>
              <a:t>lf</a:t>
            </a:r>
            <a:r>
              <a:rPr lang="en-US" sz="2400" dirty="0"/>
              <a:t>\n", pi);</a:t>
            </a:r>
          </a:p>
          <a:p>
            <a:r>
              <a:rPr lang="en-US" sz="2400" dirty="0"/>
              <a:t> return 0;</a:t>
            </a:r>
          </a:p>
          <a:p>
            <a:r>
              <a:rPr lang="en-US" sz="2400" dirty="0"/>
              <a:t> }</a:t>
            </a:r>
          </a:p>
        </p:txBody>
      </p:sp>
      <p:sp>
        <p:nvSpPr>
          <p:cNvPr id="7" name="TextBox 6">
            <a:extLst>
              <a:ext uri="{FF2B5EF4-FFF2-40B4-BE49-F238E27FC236}">
                <a16:creationId xmlns:a16="http://schemas.microsoft.com/office/drawing/2014/main" id="{F267BF4F-57FC-44EF-B482-B7000258E4FC}"/>
              </a:ext>
            </a:extLst>
          </p:cNvPr>
          <p:cNvSpPr txBox="1"/>
          <p:nvPr/>
        </p:nvSpPr>
        <p:spPr>
          <a:xfrm>
            <a:off x="7364896" y="1877146"/>
            <a:ext cx="1590260" cy="1754326"/>
          </a:xfrm>
          <a:prstGeom prst="rect">
            <a:avLst/>
          </a:prstGeom>
          <a:noFill/>
        </p:spPr>
        <p:txBody>
          <a:bodyPr wrap="square">
            <a:spAutoFit/>
          </a:bodyPr>
          <a:lstStyle/>
          <a:p>
            <a:r>
              <a:rPr lang="en-US" dirty="0"/>
              <a:t>Unlike intervals, integral, and dx variables x and </a:t>
            </a:r>
            <a:r>
              <a:rPr lang="en-US" dirty="0" err="1"/>
              <a:t>fx</a:t>
            </a:r>
            <a:r>
              <a:rPr lang="en-US" dirty="0"/>
              <a:t> must be thread private.</a:t>
            </a:r>
          </a:p>
        </p:txBody>
      </p:sp>
    </p:spTree>
    <p:extLst>
      <p:ext uri="{BB962C8B-B14F-4D97-AF65-F5344CB8AC3E}">
        <p14:creationId xmlns:p14="http://schemas.microsoft.com/office/powerpoint/2010/main" val="17845112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1AEFA1-8B0C-4BC4-97EC-A00C68473E46}"/>
              </a:ext>
            </a:extLst>
          </p:cNvPr>
          <p:cNvSpPr txBox="1"/>
          <p:nvPr/>
        </p:nvSpPr>
        <p:spPr>
          <a:xfrm>
            <a:off x="1023731" y="1054522"/>
            <a:ext cx="6172200" cy="4801314"/>
          </a:xfrm>
          <a:prstGeom prst="rect">
            <a:avLst/>
          </a:prstGeom>
          <a:noFill/>
        </p:spPr>
        <p:txBody>
          <a:bodyPr wrap="square">
            <a:spAutoFit/>
          </a:bodyPr>
          <a:lstStyle/>
          <a:p>
            <a:r>
              <a:rPr lang="en-US" dirty="0"/>
              <a:t># include &lt;</a:t>
            </a:r>
            <a:r>
              <a:rPr lang="en-US" dirty="0" err="1"/>
              <a:t>stdio</a:t>
            </a:r>
            <a:r>
              <a:rPr lang="en-US" dirty="0"/>
              <a:t> .h&gt;</a:t>
            </a:r>
          </a:p>
          <a:p>
            <a:r>
              <a:rPr lang="en-US" dirty="0"/>
              <a:t># include &lt;math .h&gt;</a:t>
            </a:r>
          </a:p>
          <a:p>
            <a:endParaRPr lang="en-US" dirty="0"/>
          </a:p>
          <a:p>
            <a:r>
              <a:rPr lang="en-US" dirty="0"/>
              <a:t> int main ( int </a:t>
            </a:r>
            <a:r>
              <a:rPr lang="en-US" dirty="0" err="1"/>
              <a:t>argc</a:t>
            </a:r>
            <a:r>
              <a:rPr lang="en-US" dirty="0"/>
              <a:t> , char * </a:t>
            </a:r>
            <a:r>
              <a:rPr lang="en-US" dirty="0" err="1"/>
              <a:t>argv</a:t>
            </a:r>
            <a:r>
              <a:rPr lang="en-US" dirty="0"/>
              <a:t> []) {</a:t>
            </a:r>
          </a:p>
          <a:p>
            <a:r>
              <a:rPr lang="en-US" dirty="0"/>
              <a:t> int intervals ; </a:t>
            </a:r>
            <a:r>
              <a:rPr lang="en-US" dirty="0" err="1"/>
              <a:t>sscanf</a:t>
            </a:r>
            <a:r>
              <a:rPr lang="en-US" dirty="0"/>
              <a:t> ( </a:t>
            </a:r>
            <a:r>
              <a:rPr lang="en-US" dirty="0" err="1"/>
              <a:t>argv</a:t>
            </a:r>
            <a:r>
              <a:rPr lang="en-US" dirty="0"/>
              <a:t> [1] , "%d", &amp; intervals );</a:t>
            </a:r>
          </a:p>
          <a:p>
            <a:r>
              <a:rPr lang="en-US" dirty="0"/>
              <a:t> double integral = 0.0;</a:t>
            </a:r>
          </a:p>
          <a:p>
            <a:r>
              <a:rPr lang="en-US" dirty="0">
                <a:solidFill>
                  <a:srgbClr val="FF0000"/>
                </a:solidFill>
              </a:rPr>
              <a:t>double x = 0.0;</a:t>
            </a:r>
          </a:p>
          <a:p>
            <a:r>
              <a:rPr lang="en-US" dirty="0">
                <a:solidFill>
                  <a:srgbClr val="FF0000"/>
                </a:solidFill>
              </a:rPr>
              <a:t># pragma </a:t>
            </a:r>
            <a:r>
              <a:rPr lang="en-US" dirty="0" err="1">
                <a:solidFill>
                  <a:srgbClr val="FF0000"/>
                </a:solidFill>
              </a:rPr>
              <a:t>omp</a:t>
            </a:r>
            <a:r>
              <a:rPr lang="en-US" dirty="0">
                <a:solidFill>
                  <a:srgbClr val="FF0000"/>
                </a:solidFill>
              </a:rPr>
              <a:t> parallel for reduction (+: integral )</a:t>
            </a:r>
          </a:p>
          <a:p>
            <a:r>
              <a:rPr lang="en-US" dirty="0">
                <a:solidFill>
                  <a:srgbClr val="FF0000"/>
                </a:solidFill>
              </a:rPr>
              <a:t>for ( int </a:t>
            </a:r>
            <a:r>
              <a:rPr lang="en-US" dirty="0" err="1">
                <a:solidFill>
                  <a:srgbClr val="FF0000"/>
                </a:solidFill>
              </a:rPr>
              <a:t>i</a:t>
            </a:r>
            <a:r>
              <a:rPr lang="en-US" dirty="0">
                <a:solidFill>
                  <a:srgbClr val="FF0000"/>
                </a:solidFill>
              </a:rPr>
              <a:t> = 0; </a:t>
            </a:r>
            <a:r>
              <a:rPr lang="en-US" dirty="0" err="1">
                <a:solidFill>
                  <a:srgbClr val="FF0000"/>
                </a:solidFill>
              </a:rPr>
              <a:t>i</a:t>
            </a:r>
            <a:r>
              <a:rPr lang="en-US" dirty="0">
                <a:solidFill>
                  <a:srgbClr val="FF0000"/>
                </a:solidFill>
              </a:rPr>
              <a:t> &lt; intervals ; </a:t>
            </a:r>
            <a:r>
              <a:rPr lang="en-US" dirty="0" err="1">
                <a:solidFill>
                  <a:srgbClr val="FF0000"/>
                </a:solidFill>
              </a:rPr>
              <a:t>i</a:t>
            </a:r>
            <a:r>
              <a:rPr lang="en-US" dirty="0">
                <a:solidFill>
                  <a:srgbClr val="FF0000"/>
                </a:solidFill>
              </a:rPr>
              <a:t> ++) {</a:t>
            </a:r>
          </a:p>
          <a:p>
            <a:r>
              <a:rPr lang="en-US" dirty="0">
                <a:solidFill>
                  <a:srgbClr val="FF0000"/>
                </a:solidFill>
              </a:rPr>
              <a:t>double </a:t>
            </a:r>
            <a:r>
              <a:rPr lang="en-US" dirty="0" err="1">
                <a:solidFill>
                  <a:srgbClr val="FF0000"/>
                </a:solidFill>
              </a:rPr>
              <a:t>fx</a:t>
            </a:r>
            <a:r>
              <a:rPr lang="en-US" dirty="0">
                <a:solidFill>
                  <a:srgbClr val="FF0000"/>
                </a:solidFill>
              </a:rPr>
              <a:t> = sqrt (1.0 - x * x);</a:t>
            </a:r>
          </a:p>
          <a:p>
            <a:r>
              <a:rPr lang="en-US" dirty="0">
                <a:solidFill>
                  <a:srgbClr val="FF0000"/>
                </a:solidFill>
              </a:rPr>
              <a:t> integral = integral + </a:t>
            </a:r>
            <a:r>
              <a:rPr lang="en-US" dirty="0" err="1">
                <a:solidFill>
                  <a:srgbClr val="FF0000"/>
                </a:solidFill>
              </a:rPr>
              <a:t>fx</a:t>
            </a:r>
            <a:r>
              <a:rPr lang="en-US" dirty="0">
                <a:solidFill>
                  <a:srgbClr val="FF0000"/>
                </a:solidFill>
              </a:rPr>
              <a:t> * dx;</a:t>
            </a:r>
          </a:p>
          <a:p>
            <a:r>
              <a:rPr lang="en-US" dirty="0">
                <a:solidFill>
                  <a:srgbClr val="FF0000"/>
                </a:solidFill>
              </a:rPr>
              <a:t> x = x + dx;</a:t>
            </a:r>
          </a:p>
          <a:p>
            <a:r>
              <a:rPr lang="en-US" dirty="0">
                <a:solidFill>
                  <a:srgbClr val="FF0000"/>
                </a:solidFill>
              </a:rPr>
              <a:t> } </a:t>
            </a:r>
          </a:p>
          <a:p>
            <a:r>
              <a:rPr lang="en-US" dirty="0"/>
              <a:t>double pi = 4 * integral ;</a:t>
            </a:r>
          </a:p>
          <a:p>
            <a:r>
              <a:rPr lang="en-US" dirty="0"/>
              <a:t> </a:t>
            </a:r>
            <a:r>
              <a:rPr lang="en-US" dirty="0" err="1"/>
              <a:t>printf</a:t>
            </a:r>
            <a:r>
              <a:rPr lang="en-US" dirty="0"/>
              <a:t> (" %20.18 </a:t>
            </a:r>
            <a:r>
              <a:rPr lang="en-US" dirty="0" err="1"/>
              <a:t>lf</a:t>
            </a:r>
            <a:r>
              <a:rPr lang="en-US" dirty="0"/>
              <a:t>\n", pi);</a:t>
            </a:r>
          </a:p>
          <a:p>
            <a:r>
              <a:rPr lang="en-US" dirty="0"/>
              <a:t> return 0;</a:t>
            </a:r>
          </a:p>
          <a:p>
            <a:r>
              <a:rPr lang="en-US" dirty="0"/>
              <a:t> }</a:t>
            </a:r>
          </a:p>
        </p:txBody>
      </p:sp>
    </p:spTree>
    <p:extLst>
      <p:ext uri="{BB962C8B-B14F-4D97-AF65-F5344CB8AC3E}">
        <p14:creationId xmlns:p14="http://schemas.microsoft.com/office/powerpoint/2010/main" val="35452992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B6F1-E528-47FB-A56B-6F2596D549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923327-3367-48BF-B82F-A4485F287514}"/>
              </a:ext>
            </a:extLst>
          </p:cNvPr>
          <p:cNvSpPr>
            <a:spLocks noGrp="1"/>
          </p:cNvSpPr>
          <p:nvPr>
            <p:ph idx="1"/>
          </p:nvPr>
        </p:nvSpPr>
        <p:spPr/>
        <p:txBody>
          <a:bodyPr>
            <a:normAutofit/>
          </a:bodyPr>
          <a:lstStyle/>
          <a:p>
            <a:r>
              <a:rPr lang="en-US" sz="2700" dirty="0"/>
              <a:t>This works well if the program is run by only one thread (set OMP_NUM_THREADS to 1)</a:t>
            </a:r>
          </a:p>
          <a:p>
            <a:pPr lvl="1"/>
            <a:r>
              <a:rPr lang="en-US" sz="2400" dirty="0"/>
              <a:t> but produces the wrong result if multiple threads are used. </a:t>
            </a:r>
          </a:p>
          <a:p>
            <a:r>
              <a:rPr lang="en-US" sz="2700" dirty="0"/>
              <a:t>The reason is that the iterations are no longer independent: </a:t>
            </a:r>
          </a:p>
          <a:p>
            <a:pPr lvl="1"/>
            <a:r>
              <a:rPr lang="en-US" sz="2400" dirty="0"/>
              <a:t>the value of x is propagated from one iteration to another so the next iteration cannot be performed until the previous has been finished. </a:t>
            </a:r>
          </a:p>
        </p:txBody>
      </p:sp>
    </p:spTree>
    <p:extLst>
      <p:ext uri="{BB962C8B-B14F-4D97-AF65-F5344CB8AC3E}">
        <p14:creationId xmlns:p14="http://schemas.microsoft.com/office/powerpoint/2010/main" val="2942331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3F11E-F205-40F9-9ADC-190C2D6D2682}"/>
              </a:ext>
            </a:extLst>
          </p:cNvPr>
          <p:cNvSpPr>
            <a:spLocks noGrp="1"/>
          </p:cNvSpPr>
          <p:nvPr>
            <p:ph type="title"/>
          </p:nvPr>
        </p:nvSpPr>
        <p:spPr/>
        <p:txBody>
          <a:bodyPr>
            <a:normAutofit/>
          </a:bodyPr>
          <a:lstStyle/>
          <a:p>
            <a:r>
              <a:rPr lang="en-US" dirty="0"/>
              <a:t>Reasons for making modern computers parallel</a:t>
            </a:r>
          </a:p>
        </p:txBody>
      </p:sp>
      <p:sp>
        <p:nvSpPr>
          <p:cNvPr id="3" name="Content Placeholder 2">
            <a:extLst>
              <a:ext uri="{FF2B5EF4-FFF2-40B4-BE49-F238E27FC236}">
                <a16:creationId xmlns:a16="http://schemas.microsoft.com/office/drawing/2014/main" id="{818865FA-207C-4DB9-8240-6AE9755A8BCA}"/>
              </a:ext>
            </a:extLst>
          </p:cNvPr>
          <p:cNvSpPr>
            <a:spLocks noGrp="1"/>
          </p:cNvSpPr>
          <p:nvPr>
            <p:ph idx="1"/>
          </p:nvPr>
        </p:nvSpPr>
        <p:spPr/>
        <p:txBody>
          <a:bodyPr>
            <a:normAutofit/>
          </a:bodyPr>
          <a:lstStyle/>
          <a:p>
            <a:pPr algn="l">
              <a:buFont typeface="Wingdings" panose="05000000000000000000" pitchFamily="2" charset="2"/>
              <a:buChar char="§"/>
            </a:pPr>
            <a:r>
              <a:rPr lang="en-US" sz="2800" dirty="0">
                <a:latin typeface="NimbusRomNo9L-Regu"/>
              </a:rPr>
              <a:t>I</a:t>
            </a:r>
            <a:r>
              <a:rPr lang="en-US" sz="2800" b="0" i="0" u="none" strike="noStrike" baseline="0" dirty="0">
                <a:latin typeface="NimbusRomNo9L-Regu"/>
              </a:rPr>
              <a:t>t is not possible to increase processor and memory </a:t>
            </a:r>
            <a:r>
              <a:rPr lang="en-US" sz="2800" b="0" i="0" u="none" strike="noStrike" baseline="0" dirty="0">
                <a:latin typeface="NimbusRomNo9L-Medi"/>
              </a:rPr>
              <a:t>frequencies </a:t>
            </a:r>
            <a:r>
              <a:rPr lang="en-US" sz="2800" b="0" i="0" u="none" strike="noStrike" baseline="0" dirty="0">
                <a:latin typeface="NimbusRomNo9L-Regu"/>
              </a:rPr>
              <a:t>indefinitely</a:t>
            </a:r>
          </a:p>
          <a:p>
            <a:pPr lvl="1">
              <a:buFont typeface="Wingdings" panose="05000000000000000000" pitchFamily="2" charset="2"/>
              <a:buChar char="§"/>
            </a:pPr>
            <a:r>
              <a:rPr lang="en-US" sz="2400" b="0" i="0" u="none" strike="noStrike" baseline="0" dirty="0">
                <a:latin typeface="NimbusRomNo9L-Regu"/>
              </a:rPr>
              <a:t>at least not with the current silicon-based technology</a:t>
            </a:r>
          </a:p>
          <a:p>
            <a:pPr algn="l">
              <a:buFont typeface="Wingdings" panose="05000000000000000000" pitchFamily="2" charset="2"/>
              <a:buChar char="§"/>
            </a:pPr>
            <a:r>
              <a:rPr lang="en-US" sz="2800" dirty="0">
                <a:latin typeface="NimbusRomNo9L-Medi"/>
              </a:rPr>
              <a:t>P</a:t>
            </a:r>
            <a:r>
              <a:rPr lang="en-US" sz="2800" b="0" i="0" u="none" strike="noStrike" baseline="0" dirty="0">
                <a:latin typeface="NimbusRomNo9L-Medi"/>
              </a:rPr>
              <a:t>ower consumption </a:t>
            </a:r>
            <a:r>
              <a:rPr lang="en-US" sz="2800" b="0" i="0" u="none" strike="noStrike" baseline="0" dirty="0">
                <a:latin typeface="NimbusRomNo9L-Regu"/>
              </a:rPr>
              <a:t>rises with processor frequency while the energy efficiency decreases.</a:t>
            </a:r>
          </a:p>
          <a:p>
            <a:pPr algn="l">
              <a:buFont typeface="Wingdings" panose="05000000000000000000" pitchFamily="2" charset="2"/>
              <a:buChar char="§"/>
            </a:pPr>
            <a:r>
              <a:rPr lang="en-US" sz="2800" dirty="0">
                <a:latin typeface="NimbusRomNo9L-Regu"/>
              </a:rPr>
              <a:t>P</a:t>
            </a:r>
            <a:r>
              <a:rPr lang="en-US" sz="2800" b="0" i="0" u="none" strike="noStrike" baseline="0" dirty="0">
                <a:latin typeface="NimbusRomNo9L-Regu"/>
              </a:rPr>
              <a:t>arallelism has become a part of any computer and this is likely to remain unchanged due to simple </a:t>
            </a:r>
            <a:r>
              <a:rPr lang="en-US" sz="2800" b="0" i="0" u="none" strike="noStrike" baseline="0" dirty="0">
                <a:latin typeface="NimbusRomNo9L-Medi"/>
              </a:rPr>
              <a:t>inertia</a:t>
            </a:r>
            <a:endParaRPr lang="en-US" sz="4400" dirty="0"/>
          </a:p>
        </p:txBody>
      </p:sp>
    </p:spTree>
    <p:extLst>
      <p:ext uri="{BB962C8B-B14F-4D97-AF65-F5344CB8AC3E}">
        <p14:creationId xmlns:p14="http://schemas.microsoft.com/office/powerpoint/2010/main" val="14119130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48AC-0825-4479-A714-B7A006FAF629}"/>
              </a:ext>
            </a:extLst>
          </p:cNvPr>
          <p:cNvSpPr>
            <a:spLocks noGrp="1"/>
          </p:cNvSpPr>
          <p:nvPr>
            <p:ph type="title"/>
          </p:nvPr>
        </p:nvSpPr>
        <p:spPr/>
        <p:txBody>
          <a:bodyPr/>
          <a:lstStyle/>
          <a:p>
            <a:r>
              <a:rPr lang="en-US" dirty="0"/>
              <a:t>Computing p using random shooting</a:t>
            </a:r>
          </a:p>
        </p:txBody>
      </p:sp>
      <p:sp>
        <p:nvSpPr>
          <p:cNvPr id="3" name="Content Placeholder 2">
            <a:extLst>
              <a:ext uri="{FF2B5EF4-FFF2-40B4-BE49-F238E27FC236}">
                <a16:creationId xmlns:a16="http://schemas.microsoft.com/office/drawing/2014/main" id="{0C3C4C89-17B4-49A0-A999-F59AA27ABF73}"/>
              </a:ext>
            </a:extLst>
          </p:cNvPr>
          <p:cNvSpPr>
            <a:spLocks noGrp="1"/>
          </p:cNvSpPr>
          <p:nvPr>
            <p:ph idx="1"/>
          </p:nvPr>
        </p:nvSpPr>
        <p:spPr/>
        <p:txBody>
          <a:bodyPr/>
          <a:lstStyle/>
          <a:p>
            <a:r>
              <a:rPr lang="en-US" dirty="0"/>
              <a:t>Another way of computing p is to shoot randomly into a square [0;1]X[0;1] and count how many shots hit inside the unit circle and how many do not. </a:t>
            </a:r>
          </a:p>
          <a:p>
            <a:r>
              <a:rPr lang="en-US" dirty="0"/>
              <a:t>The ratio of hits vs. all shots is an approximation of the area of the unit circle within [0;1]X[0;1].</a:t>
            </a:r>
          </a:p>
          <a:p>
            <a:r>
              <a:rPr lang="en-US" dirty="0"/>
              <a:t>As each shot is independent of another, shots can be distributed among different threads.</a:t>
            </a:r>
          </a:p>
        </p:txBody>
      </p:sp>
    </p:spTree>
    <p:extLst>
      <p:ext uri="{BB962C8B-B14F-4D97-AF65-F5344CB8AC3E}">
        <p14:creationId xmlns:p14="http://schemas.microsoft.com/office/powerpoint/2010/main" val="21956831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39E8-53B7-482B-9449-E467295AAF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FBCF6F-B5E8-4845-BAFA-869F612733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CE68D4B-6095-4C6C-B239-1335BACCC976}"/>
              </a:ext>
            </a:extLst>
          </p:cNvPr>
          <p:cNvPicPr>
            <a:picLocks noChangeAspect="1"/>
          </p:cNvPicPr>
          <p:nvPr/>
        </p:nvPicPr>
        <p:blipFill>
          <a:blip r:embed="rId2"/>
          <a:stretch>
            <a:fillRect/>
          </a:stretch>
        </p:blipFill>
        <p:spPr>
          <a:xfrm>
            <a:off x="232825" y="1284632"/>
            <a:ext cx="8601818" cy="4205340"/>
          </a:xfrm>
          <a:prstGeom prst="rect">
            <a:avLst/>
          </a:prstGeom>
        </p:spPr>
      </p:pic>
    </p:spTree>
    <p:extLst>
      <p:ext uri="{BB962C8B-B14F-4D97-AF65-F5344CB8AC3E}">
        <p14:creationId xmlns:p14="http://schemas.microsoft.com/office/powerpoint/2010/main" val="41547983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DD9D5B-4C10-4AAD-8513-2A503A3E6945}"/>
              </a:ext>
            </a:extLst>
          </p:cNvPr>
          <p:cNvSpPr txBox="1"/>
          <p:nvPr/>
        </p:nvSpPr>
        <p:spPr>
          <a:xfrm>
            <a:off x="1649896" y="1810489"/>
            <a:ext cx="7086600" cy="3000821"/>
          </a:xfrm>
          <a:prstGeom prst="rect">
            <a:avLst/>
          </a:prstGeom>
          <a:noFill/>
        </p:spPr>
        <p:txBody>
          <a:bodyPr wrap="square">
            <a:spAutoFit/>
          </a:bodyPr>
          <a:lstStyle/>
          <a:p>
            <a:r>
              <a:rPr lang="en-US" sz="2100" dirty="0"/>
              <a:t># include &lt;</a:t>
            </a:r>
            <a:r>
              <a:rPr lang="en-US" sz="2100" dirty="0" err="1"/>
              <a:t>stdio</a:t>
            </a:r>
            <a:r>
              <a:rPr lang="en-US" sz="2100" dirty="0"/>
              <a:t> .h&gt;</a:t>
            </a:r>
          </a:p>
          <a:p>
            <a:r>
              <a:rPr lang="en-US" sz="2100" dirty="0"/>
              <a:t># include &lt;</a:t>
            </a:r>
            <a:r>
              <a:rPr lang="en-US" sz="2100" dirty="0" err="1"/>
              <a:t>stdlib</a:t>
            </a:r>
            <a:r>
              <a:rPr lang="en-US" sz="2100" dirty="0"/>
              <a:t> .h&gt;</a:t>
            </a:r>
          </a:p>
          <a:p>
            <a:r>
              <a:rPr lang="en-US" sz="2100" dirty="0"/>
              <a:t># include &lt;</a:t>
            </a:r>
            <a:r>
              <a:rPr lang="en-US" sz="2100" dirty="0" err="1"/>
              <a:t>omp.h</a:t>
            </a:r>
            <a:r>
              <a:rPr lang="en-US" sz="2100" dirty="0"/>
              <a:t>&gt;</a:t>
            </a:r>
          </a:p>
          <a:p>
            <a:endParaRPr lang="en-US" sz="2100" dirty="0"/>
          </a:p>
          <a:p>
            <a:r>
              <a:rPr lang="en-US" sz="2100" dirty="0"/>
              <a:t> double </a:t>
            </a:r>
            <a:r>
              <a:rPr lang="en-US" sz="2100" dirty="0" err="1"/>
              <a:t>rnd</a:t>
            </a:r>
            <a:r>
              <a:rPr lang="en-US" sz="2100" dirty="0"/>
              <a:t> ( unsigned int * seed ) {</a:t>
            </a:r>
          </a:p>
          <a:p>
            <a:r>
              <a:rPr lang="en-US" sz="2100" dirty="0"/>
              <a:t> * seed = (1140671485 * (* seed ) + 12820163) % (1 &lt;&lt; 24);</a:t>
            </a:r>
          </a:p>
          <a:p>
            <a:r>
              <a:rPr lang="en-US" sz="2100" dirty="0"/>
              <a:t> return (( double )(* seed )) / (1 &lt;&lt; 24);</a:t>
            </a:r>
          </a:p>
          <a:p>
            <a:r>
              <a:rPr lang="en-US" sz="2100" dirty="0"/>
              <a:t>}</a:t>
            </a:r>
          </a:p>
        </p:txBody>
      </p:sp>
    </p:spTree>
    <p:extLst>
      <p:ext uri="{BB962C8B-B14F-4D97-AF65-F5344CB8AC3E}">
        <p14:creationId xmlns:p14="http://schemas.microsoft.com/office/powerpoint/2010/main" val="32999246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CDF58D-694D-4068-9377-7B1C89CA1122}"/>
              </a:ext>
            </a:extLst>
          </p:cNvPr>
          <p:cNvSpPr txBox="1"/>
          <p:nvPr/>
        </p:nvSpPr>
        <p:spPr>
          <a:xfrm>
            <a:off x="787675" y="1222519"/>
            <a:ext cx="6994664" cy="4801314"/>
          </a:xfrm>
          <a:prstGeom prst="rect">
            <a:avLst/>
          </a:prstGeom>
          <a:noFill/>
        </p:spPr>
        <p:txBody>
          <a:bodyPr wrap="square">
            <a:spAutoFit/>
          </a:bodyPr>
          <a:lstStyle/>
          <a:p>
            <a:r>
              <a:rPr lang="en-US" dirty="0"/>
              <a:t> int main ( int </a:t>
            </a:r>
            <a:r>
              <a:rPr lang="en-US" dirty="0" err="1"/>
              <a:t>argc</a:t>
            </a:r>
            <a:r>
              <a:rPr lang="en-US" dirty="0"/>
              <a:t> , char * </a:t>
            </a:r>
            <a:r>
              <a:rPr lang="en-US" dirty="0" err="1"/>
              <a:t>argv</a:t>
            </a:r>
            <a:r>
              <a:rPr lang="en-US" dirty="0"/>
              <a:t> []) {</a:t>
            </a:r>
          </a:p>
          <a:p>
            <a:r>
              <a:rPr lang="en-US" dirty="0"/>
              <a:t> int </a:t>
            </a:r>
            <a:r>
              <a:rPr lang="en-US" dirty="0" err="1"/>
              <a:t>num_shots</a:t>
            </a:r>
            <a:r>
              <a:rPr lang="en-US" dirty="0"/>
              <a:t> ; </a:t>
            </a:r>
            <a:r>
              <a:rPr lang="en-US" dirty="0" err="1"/>
              <a:t>sscanf</a:t>
            </a:r>
            <a:r>
              <a:rPr lang="en-US" dirty="0"/>
              <a:t> ( </a:t>
            </a:r>
            <a:r>
              <a:rPr lang="en-US" dirty="0" err="1"/>
              <a:t>argv</a:t>
            </a:r>
            <a:r>
              <a:rPr lang="en-US" dirty="0"/>
              <a:t> [1] , "%d", &amp; </a:t>
            </a:r>
            <a:r>
              <a:rPr lang="en-US" dirty="0" err="1"/>
              <a:t>num_shots</a:t>
            </a:r>
            <a:r>
              <a:rPr lang="en-US" dirty="0"/>
              <a:t> );</a:t>
            </a:r>
          </a:p>
          <a:p>
            <a:r>
              <a:rPr lang="en-US" dirty="0"/>
              <a:t> unsigned int seeds [ </a:t>
            </a:r>
            <a:r>
              <a:rPr lang="en-US" dirty="0" err="1"/>
              <a:t>omp_get_max_threads</a:t>
            </a:r>
            <a:r>
              <a:rPr lang="en-US" dirty="0"/>
              <a:t> () ];</a:t>
            </a:r>
          </a:p>
          <a:p>
            <a:r>
              <a:rPr lang="en-US" dirty="0"/>
              <a:t> for ( int thread = 0; thread &lt; </a:t>
            </a:r>
            <a:r>
              <a:rPr lang="en-US" dirty="0" err="1"/>
              <a:t>omp_get_max_threads</a:t>
            </a:r>
            <a:r>
              <a:rPr lang="en-US" dirty="0"/>
              <a:t> (); thread ++)</a:t>
            </a:r>
          </a:p>
          <a:p>
            <a:r>
              <a:rPr lang="en-US" dirty="0"/>
              <a:t> seeds [ thread ] = thread ;</a:t>
            </a:r>
          </a:p>
          <a:p>
            <a:r>
              <a:rPr lang="en-US" dirty="0"/>
              <a:t> int </a:t>
            </a:r>
            <a:r>
              <a:rPr lang="en-US" dirty="0" err="1"/>
              <a:t>num_hits</a:t>
            </a:r>
            <a:r>
              <a:rPr lang="en-US" dirty="0"/>
              <a:t> = 0;</a:t>
            </a:r>
          </a:p>
          <a:p>
            <a:r>
              <a:rPr lang="en-US" dirty="0"/>
              <a:t> # pragma </a:t>
            </a:r>
            <a:r>
              <a:rPr lang="en-US" dirty="0" err="1"/>
              <a:t>omp</a:t>
            </a:r>
            <a:r>
              <a:rPr lang="en-US" dirty="0"/>
              <a:t> parallel for reduction (+: </a:t>
            </a:r>
            <a:r>
              <a:rPr lang="en-US" dirty="0" err="1"/>
              <a:t>num_hits</a:t>
            </a:r>
            <a:r>
              <a:rPr lang="en-US" dirty="0"/>
              <a:t> )</a:t>
            </a:r>
          </a:p>
          <a:p>
            <a:r>
              <a:rPr lang="en-US" dirty="0"/>
              <a:t> for ( int shot = 0; shot &lt; </a:t>
            </a:r>
            <a:r>
              <a:rPr lang="en-US" dirty="0" err="1"/>
              <a:t>num_shots</a:t>
            </a:r>
            <a:r>
              <a:rPr lang="en-US" dirty="0"/>
              <a:t> ; shot ++) {</a:t>
            </a:r>
          </a:p>
          <a:p>
            <a:r>
              <a:rPr lang="en-US" dirty="0"/>
              <a:t> int thread = </a:t>
            </a:r>
            <a:r>
              <a:rPr lang="en-US" dirty="0" err="1"/>
              <a:t>omp_get_thread_num</a:t>
            </a:r>
            <a:r>
              <a:rPr lang="en-US" dirty="0"/>
              <a:t> ();</a:t>
            </a:r>
          </a:p>
          <a:p>
            <a:r>
              <a:rPr lang="en-US" dirty="0"/>
              <a:t> double x = </a:t>
            </a:r>
            <a:r>
              <a:rPr lang="en-US" dirty="0" err="1"/>
              <a:t>rnd</a:t>
            </a:r>
            <a:r>
              <a:rPr lang="en-US" dirty="0"/>
              <a:t> (&amp; seeds [ thread ]);</a:t>
            </a:r>
          </a:p>
          <a:p>
            <a:r>
              <a:rPr lang="en-US" dirty="0"/>
              <a:t> double y = </a:t>
            </a:r>
            <a:r>
              <a:rPr lang="en-US" dirty="0" err="1"/>
              <a:t>rnd</a:t>
            </a:r>
            <a:r>
              <a:rPr lang="en-US" dirty="0"/>
              <a:t> (&amp; seeds [ thread ]);</a:t>
            </a:r>
          </a:p>
          <a:p>
            <a:r>
              <a:rPr lang="en-US" dirty="0"/>
              <a:t> if (x * x + y * y &lt;= 1) </a:t>
            </a:r>
            <a:r>
              <a:rPr lang="en-US" dirty="0" err="1"/>
              <a:t>num_hits</a:t>
            </a:r>
            <a:r>
              <a:rPr lang="en-US" dirty="0"/>
              <a:t> = </a:t>
            </a:r>
            <a:r>
              <a:rPr lang="en-US" dirty="0" err="1"/>
              <a:t>num_hits</a:t>
            </a:r>
            <a:r>
              <a:rPr lang="en-US" dirty="0"/>
              <a:t> + 1;</a:t>
            </a:r>
          </a:p>
          <a:p>
            <a:r>
              <a:rPr lang="en-US" dirty="0"/>
              <a:t> }</a:t>
            </a:r>
          </a:p>
          <a:p>
            <a:r>
              <a:rPr lang="en-US" dirty="0"/>
              <a:t> double pi = 4.0 * ( double ) </a:t>
            </a:r>
            <a:r>
              <a:rPr lang="en-US" dirty="0" err="1"/>
              <a:t>num_hits</a:t>
            </a:r>
            <a:r>
              <a:rPr lang="en-US" dirty="0"/>
              <a:t> / ( double ) </a:t>
            </a:r>
            <a:r>
              <a:rPr lang="en-US" dirty="0" err="1"/>
              <a:t>num_shots</a:t>
            </a:r>
            <a:r>
              <a:rPr lang="en-US" dirty="0"/>
              <a:t> ;</a:t>
            </a:r>
          </a:p>
          <a:p>
            <a:r>
              <a:rPr lang="en-US" dirty="0"/>
              <a:t> </a:t>
            </a:r>
            <a:r>
              <a:rPr lang="en-US" dirty="0" err="1"/>
              <a:t>printf</a:t>
            </a:r>
            <a:r>
              <a:rPr lang="en-US" dirty="0"/>
              <a:t> (" %20.18 </a:t>
            </a:r>
            <a:r>
              <a:rPr lang="en-US" dirty="0" err="1"/>
              <a:t>lf</a:t>
            </a:r>
            <a:r>
              <a:rPr lang="en-US" dirty="0"/>
              <a:t>\n", pi);</a:t>
            </a:r>
          </a:p>
          <a:p>
            <a:r>
              <a:rPr lang="en-US" dirty="0"/>
              <a:t> return 0;</a:t>
            </a:r>
          </a:p>
          <a:p>
            <a:r>
              <a:rPr lang="en-US" dirty="0"/>
              <a:t> }</a:t>
            </a:r>
          </a:p>
        </p:txBody>
      </p:sp>
    </p:spTree>
    <p:extLst>
      <p:ext uri="{BB962C8B-B14F-4D97-AF65-F5344CB8AC3E}">
        <p14:creationId xmlns:p14="http://schemas.microsoft.com/office/powerpoint/2010/main" val="40320028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980F3C-C0F6-411D-A0A7-A69F9F57AE0D}"/>
              </a:ext>
            </a:extLst>
          </p:cNvPr>
          <p:cNvSpPr txBox="1"/>
          <p:nvPr/>
        </p:nvSpPr>
        <p:spPr>
          <a:xfrm>
            <a:off x="705679" y="1039884"/>
            <a:ext cx="6370982" cy="4801314"/>
          </a:xfrm>
          <a:prstGeom prst="rect">
            <a:avLst/>
          </a:prstGeom>
          <a:noFill/>
        </p:spPr>
        <p:txBody>
          <a:bodyPr wrap="square">
            <a:spAutoFit/>
          </a:bodyPr>
          <a:lstStyle/>
          <a:p>
            <a:r>
              <a:rPr lang="en-US" dirty="0"/>
              <a:t> int main ( int </a:t>
            </a:r>
            <a:r>
              <a:rPr lang="en-US" dirty="0" err="1"/>
              <a:t>argc</a:t>
            </a:r>
            <a:r>
              <a:rPr lang="en-US" dirty="0"/>
              <a:t> , char * </a:t>
            </a:r>
            <a:r>
              <a:rPr lang="en-US" dirty="0" err="1"/>
              <a:t>argv</a:t>
            </a:r>
            <a:r>
              <a:rPr lang="en-US" dirty="0"/>
              <a:t> []) {</a:t>
            </a:r>
          </a:p>
          <a:p>
            <a:r>
              <a:rPr lang="en-US" dirty="0"/>
              <a:t> int </a:t>
            </a:r>
            <a:r>
              <a:rPr lang="en-US" dirty="0" err="1"/>
              <a:t>num_shots</a:t>
            </a:r>
            <a:r>
              <a:rPr lang="en-US" dirty="0"/>
              <a:t> ; </a:t>
            </a:r>
            <a:r>
              <a:rPr lang="en-US" dirty="0" err="1"/>
              <a:t>sscanf</a:t>
            </a:r>
            <a:r>
              <a:rPr lang="en-US" dirty="0"/>
              <a:t> ( </a:t>
            </a:r>
            <a:r>
              <a:rPr lang="en-US" dirty="0" err="1"/>
              <a:t>argv</a:t>
            </a:r>
            <a:r>
              <a:rPr lang="en-US" dirty="0"/>
              <a:t> [1] , "%d", &amp; </a:t>
            </a:r>
            <a:r>
              <a:rPr lang="en-US" dirty="0" err="1"/>
              <a:t>num_shots</a:t>
            </a:r>
            <a:r>
              <a:rPr lang="en-US" dirty="0"/>
              <a:t> );</a:t>
            </a:r>
          </a:p>
          <a:p>
            <a:r>
              <a:rPr lang="en-US" dirty="0"/>
              <a:t> int </a:t>
            </a:r>
            <a:r>
              <a:rPr lang="en-US" dirty="0" err="1"/>
              <a:t>num_hits</a:t>
            </a:r>
            <a:r>
              <a:rPr lang="en-US" dirty="0"/>
              <a:t> = 0;</a:t>
            </a:r>
          </a:p>
          <a:p>
            <a:r>
              <a:rPr lang="en-US" dirty="0"/>
              <a:t> # pragma </a:t>
            </a:r>
            <a:r>
              <a:rPr lang="en-US" dirty="0" err="1"/>
              <a:t>omp</a:t>
            </a:r>
            <a:r>
              <a:rPr lang="en-US" dirty="0"/>
              <a:t> parallel</a:t>
            </a:r>
          </a:p>
          <a:p>
            <a:r>
              <a:rPr lang="en-US" dirty="0"/>
              <a:t> {</a:t>
            </a:r>
          </a:p>
          <a:p>
            <a:r>
              <a:rPr lang="en-US" dirty="0"/>
              <a:t> unsigned int seed = </a:t>
            </a:r>
            <a:r>
              <a:rPr lang="en-US" dirty="0" err="1"/>
              <a:t>omp_get_thread_num</a:t>
            </a:r>
            <a:r>
              <a:rPr lang="en-US" dirty="0"/>
              <a:t> ();</a:t>
            </a:r>
          </a:p>
          <a:p>
            <a:r>
              <a:rPr lang="en-US" dirty="0"/>
              <a:t> # pragma </a:t>
            </a:r>
            <a:r>
              <a:rPr lang="en-US" dirty="0" err="1"/>
              <a:t>omp</a:t>
            </a:r>
            <a:r>
              <a:rPr lang="en-US" dirty="0"/>
              <a:t> for reduction (+: </a:t>
            </a:r>
            <a:r>
              <a:rPr lang="en-US" dirty="0" err="1"/>
              <a:t>num_hits</a:t>
            </a:r>
            <a:r>
              <a:rPr lang="en-US" dirty="0"/>
              <a:t> )</a:t>
            </a:r>
          </a:p>
          <a:p>
            <a:r>
              <a:rPr lang="en-US" dirty="0"/>
              <a:t> for ( int shot = 0; shot &lt; </a:t>
            </a:r>
            <a:r>
              <a:rPr lang="en-US" dirty="0" err="1"/>
              <a:t>num_shots</a:t>
            </a:r>
            <a:r>
              <a:rPr lang="en-US" dirty="0"/>
              <a:t> ; shot ++) {</a:t>
            </a:r>
          </a:p>
          <a:p>
            <a:r>
              <a:rPr lang="en-US" dirty="0"/>
              <a:t> double x = </a:t>
            </a:r>
            <a:r>
              <a:rPr lang="en-US" dirty="0" err="1"/>
              <a:t>rnd</a:t>
            </a:r>
            <a:r>
              <a:rPr lang="en-US" dirty="0"/>
              <a:t> (&amp; seed );</a:t>
            </a:r>
          </a:p>
          <a:p>
            <a:r>
              <a:rPr lang="en-US" dirty="0"/>
              <a:t> double y = </a:t>
            </a:r>
            <a:r>
              <a:rPr lang="en-US" dirty="0" err="1"/>
              <a:t>rnd</a:t>
            </a:r>
            <a:r>
              <a:rPr lang="en-US" dirty="0"/>
              <a:t> (&amp; seed );</a:t>
            </a:r>
          </a:p>
          <a:p>
            <a:r>
              <a:rPr lang="en-US" dirty="0"/>
              <a:t> if (x * x + y * y &lt;= 1) </a:t>
            </a:r>
            <a:r>
              <a:rPr lang="en-US" dirty="0" err="1"/>
              <a:t>num_hits</a:t>
            </a:r>
            <a:r>
              <a:rPr lang="en-US" dirty="0"/>
              <a:t> = </a:t>
            </a:r>
            <a:r>
              <a:rPr lang="en-US" dirty="0" err="1"/>
              <a:t>num_hits</a:t>
            </a:r>
            <a:r>
              <a:rPr lang="en-US" dirty="0"/>
              <a:t> + 1;</a:t>
            </a:r>
          </a:p>
          <a:p>
            <a:r>
              <a:rPr lang="en-US" dirty="0"/>
              <a:t> }</a:t>
            </a:r>
          </a:p>
          <a:p>
            <a:r>
              <a:rPr lang="en-US" dirty="0"/>
              <a:t> }</a:t>
            </a:r>
          </a:p>
          <a:p>
            <a:r>
              <a:rPr lang="en-US" dirty="0"/>
              <a:t> double pi = 4.0 * ( double ) </a:t>
            </a:r>
            <a:r>
              <a:rPr lang="en-US" dirty="0" err="1"/>
              <a:t>num_hits</a:t>
            </a:r>
            <a:r>
              <a:rPr lang="en-US" dirty="0"/>
              <a:t> / ( double ) </a:t>
            </a:r>
            <a:r>
              <a:rPr lang="en-US" dirty="0" err="1"/>
              <a:t>num_shots</a:t>
            </a:r>
            <a:r>
              <a:rPr lang="en-US" dirty="0"/>
              <a:t> ;</a:t>
            </a:r>
          </a:p>
          <a:p>
            <a:r>
              <a:rPr lang="en-US" dirty="0"/>
              <a:t> </a:t>
            </a:r>
            <a:r>
              <a:rPr lang="en-US" dirty="0" err="1"/>
              <a:t>printf</a:t>
            </a:r>
            <a:r>
              <a:rPr lang="en-US" dirty="0"/>
              <a:t> (" %20.18 </a:t>
            </a:r>
            <a:r>
              <a:rPr lang="en-US" dirty="0" err="1"/>
              <a:t>lf</a:t>
            </a:r>
            <a:r>
              <a:rPr lang="en-US" dirty="0"/>
              <a:t>\n", pi);</a:t>
            </a:r>
          </a:p>
          <a:p>
            <a:r>
              <a:rPr lang="en-US" dirty="0"/>
              <a:t> return 0;</a:t>
            </a:r>
          </a:p>
          <a:p>
            <a:r>
              <a:rPr lang="en-US" dirty="0"/>
              <a:t> }</a:t>
            </a:r>
          </a:p>
        </p:txBody>
      </p:sp>
    </p:spTree>
    <p:extLst>
      <p:ext uri="{BB962C8B-B14F-4D97-AF65-F5344CB8AC3E}">
        <p14:creationId xmlns:p14="http://schemas.microsoft.com/office/powerpoint/2010/main" val="41111320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4E38-E80B-41E0-80FE-EC2F07A39AC7}"/>
              </a:ext>
            </a:extLst>
          </p:cNvPr>
          <p:cNvSpPr>
            <a:spLocks noGrp="1"/>
          </p:cNvSpPr>
          <p:nvPr>
            <p:ph type="title"/>
          </p:nvPr>
        </p:nvSpPr>
        <p:spPr/>
        <p:txBody>
          <a:bodyPr/>
          <a:lstStyle/>
          <a:p>
            <a:r>
              <a:rPr lang="en-US" dirty="0"/>
              <a:t>Distributing iterations among threads</a:t>
            </a:r>
          </a:p>
        </p:txBody>
      </p:sp>
      <p:sp>
        <p:nvSpPr>
          <p:cNvPr id="3" name="Content Placeholder 2">
            <a:extLst>
              <a:ext uri="{FF2B5EF4-FFF2-40B4-BE49-F238E27FC236}">
                <a16:creationId xmlns:a16="http://schemas.microsoft.com/office/drawing/2014/main" id="{688D62CE-3AEA-42F9-B2FB-5BF18016D979}"/>
              </a:ext>
            </a:extLst>
          </p:cNvPr>
          <p:cNvSpPr>
            <a:spLocks noGrp="1"/>
          </p:cNvSpPr>
          <p:nvPr>
            <p:ph idx="1"/>
          </p:nvPr>
        </p:nvSpPr>
        <p:spPr/>
        <p:txBody>
          <a:bodyPr/>
          <a:lstStyle/>
          <a:p>
            <a:r>
              <a:rPr lang="en-US" dirty="0"/>
              <a:t>So far no attention has been paid on how iterations of a parallel loop, or of a several collapsed parallel loops, are distributed among different threads in a single team of threads. </a:t>
            </a:r>
          </a:p>
          <a:p>
            <a:r>
              <a:rPr lang="en-US" dirty="0"/>
              <a:t>However, OpenMP allows the programmer to specify several different iteration scheduling strategies.</a:t>
            </a:r>
          </a:p>
        </p:txBody>
      </p:sp>
    </p:spTree>
    <p:extLst>
      <p:ext uri="{BB962C8B-B14F-4D97-AF65-F5344CB8AC3E}">
        <p14:creationId xmlns:p14="http://schemas.microsoft.com/office/powerpoint/2010/main" val="3745209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1C8AC5-6F4C-42AC-98D6-1DB3956A8196}"/>
              </a:ext>
            </a:extLst>
          </p:cNvPr>
          <p:cNvSpPr txBox="1"/>
          <p:nvPr/>
        </p:nvSpPr>
        <p:spPr>
          <a:xfrm>
            <a:off x="1252330" y="1253306"/>
            <a:ext cx="6589644" cy="4524315"/>
          </a:xfrm>
          <a:prstGeom prst="rect">
            <a:avLst/>
          </a:prstGeom>
          <a:noFill/>
        </p:spPr>
        <p:txBody>
          <a:bodyPr wrap="square">
            <a:spAutoFit/>
          </a:bodyPr>
          <a:lstStyle/>
          <a:p>
            <a:r>
              <a:rPr lang="en-US" dirty="0"/>
              <a:t># include &lt;</a:t>
            </a:r>
            <a:r>
              <a:rPr lang="en-US" dirty="0" err="1"/>
              <a:t>stdio</a:t>
            </a:r>
            <a:r>
              <a:rPr lang="en-US" dirty="0"/>
              <a:t> .h&gt;</a:t>
            </a:r>
          </a:p>
          <a:p>
            <a:r>
              <a:rPr lang="en-US" dirty="0"/>
              <a:t># include &lt;</a:t>
            </a:r>
            <a:r>
              <a:rPr lang="en-US" dirty="0" err="1"/>
              <a:t>unistd</a:t>
            </a:r>
            <a:r>
              <a:rPr lang="en-US" dirty="0"/>
              <a:t> .h&gt;</a:t>
            </a:r>
          </a:p>
          <a:p>
            <a:r>
              <a:rPr lang="en-US" dirty="0"/>
              <a:t># include &lt;</a:t>
            </a:r>
            <a:r>
              <a:rPr lang="en-US" dirty="0" err="1"/>
              <a:t>omp.h</a:t>
            </a:r>
            <a:r>
              <a:rPr lang="en-US" dirty="0"/>
              <a:t>&gt;</a:t>
            </a:r>
          </a:p>
          <a:p>
            <a:endParaRPr lang="en-US" dirty="0"/>
          </a:p>
          <a:p>
            <a:r>
              <a:rPr lang="en-US" dirty="0"/>
              <a:t> int main ( int </a:t>
            </a:r>
            <a:r>
              <a:rPr lang="en-US" dirty="0" err="1"/>
              <a:t>argc</a:t>
            </a:r>
            <a:r>
              <a:rPr lang="en-US" dirty="0"/>
              <a:t> , char * </a:t>
            </a:r>
            <a:r>
              <a:rPr lang="en-US" dirty="0" err="1"/>
              <a:t>argv</a:t>
            </a:r>
            <a:r>
              <a:rPr lang="en-US" dirty="0"/>
              <a:t> []) {</a:t>
            </a:r>
          </a:p>
          <a:p>
            <a:r>
              <a:rPr lang="en-US" dirty="0"/>
              <a:t> int max; </a:t>
            </a:r>
            <a:r>
              <a:rPr lang="en-US" dirty="0" err="1"/>
              <a:t>sscanf</a:t>
            </a:r>
            <a:r>
              <a:rPr lang="en-US" dirty="0"/>
              <a:t> ( </a:t>
            </a:r>
            <a:r>
              <a:rPr lang="en-US" dirty="0" err="1"/>
              <a:t>argv</a:t>
            </a:r>
            <a:r>
              <a:rPr lang="en-US" dirty="0"/>
              <a:t> [1] , "%d", &amp;max );</a:t>
            </a:r>
          </a:p>
          <a:p>
            <a:r>
              <a:rPr lang="en-US" dirty="0"/>
              <a:t> long int sum = 0;</a:t>
            </a:r>
          </a:p>
          <a:p>
            <a:r>
              <a:rPr lang="en-US" dirty="0"/>
              <a:t> # pragma </a:t>
            </a:r>
            <a:r>
              <a:rPr lang="en-US" dirty="0" err="1"/>
              <a:t>omp</a:t>
            </a:r>
            <a:r>
              <a:rPr lang="en-US" dirty="0"/>
              <a:t> parallel for reduction (+: sum) schedule ( runtime )</a:t>
            </a:r>
          </a:p>
          <a:p>
            <a:r>
              <a:rPr lang="en-US" dirty="0"/>
              <a:t> for ( int </a:t>
            </a:r>
            <a:r>
              <a:rPr lang="en-US" dirty="0" err="1"/>
              <a:t>i</a:t>
            </a:r>
            <a:r>
              <a:rPr lang="en-US" dirty="0"/>
              <a:t> = 1; </a:t>
            </a:r>
            <a:r>
              <a:rPr lang="en-US" dirty="0" err="1"/>
              <a:t>i</a:t>
            </a:r>
            <a:r>
              <a:rPr lang="en-US" dirty="0"/>
              <a:t> &lt;= max; </a:t>
            </a:r>
            <a:r>
              <a:rPr lang="en-US" dirty="0" err="1"/>
              <a:t>i</a:t>
            </a:r>
            <a:r>
              <a:rPr lang="en-US" dirty="0"/>
              <a:t>++) {</a:t>
            </a:r>
          </a:p>
          <a:p>
            <a:r>
              <a:rPr lang="en-US" dirty="0"/>
              <a:t> </a:t>
            </a:r>
            <a:r>
              <a:rPr lang="en-US" dirty="0" err="1"/>
              <a:t>printf</a:t>
            </a:r>
            <a:r>
              <a:rPr lang="en-US" dirty="0"/>
              <a:t> ("%2d @ %d\n", </a:t>
            </a:r>
            <a:r>
              <a:rPr lang="en-US" dirty="0" err="1"/>
              <a:t>i</a:t>
            </a:r>
            <a:r>
              <a:rPr lang="en-US" dirty="0"/>
              <a:t>, </a:t>
            </a:r>
            <a:r>
              <a:rPr lang="en-US" dirty="0" err="1"/>
              <a:t>omp_get_thread_num</a:t>
            </a:r>
            <a:r>
              <a:rPr lang="en-US" dirty="0"/>
              <a:t> ());</a:t>
            </a:r>
          </a:p>
          <a:p>
            <a:r>
              <a:rPr lang="en-US" dirty="0"/>
              <a:t> sleep (</a:t>
            </a:r>
            <a:r>
              <a:rPr lang="en-US" dirty="0" err="1"/>
              <a:t>i</a:t>
            </a:r>
            <a:r>
              <a:rPr lang="en-US" dirty="0"/>
              <a:t> &lt; 4 ? </a:t>
            </a:r>
            <a:r>
              <a:rPr lang="en-US" dirty="0" err="1"/>
              <a:t>i</a:t>
            </a:r>
            <a:r>
              <a:rPr lang="en-US" dirty="0"/>
              <a:t> + 1 : 1);</a:t>
            </a:r>
          </a:p>
          <a:p>
            <a:r>
              <a:rPr lang="en-US" dirty="0"/>
              <a:t> sum = sum + </a:t>
            </a:r>
            <a:r>
              <a:rPr lang="en-US" dirty="0" err="1"/>
              <a:t>i</a:t>
            </a:r>
            <a:r>
              <a:rPr lang="en-US" dirty="0"/>
              <a:t>;</a:t>
            </a:r>
          </a:p>
          <a:p>
            <a:r>
              <a:rPr lang="en-US" dirty="0"/>
              <a:t> }</a:t>
            </a:r>
          </a:p>
          <a:p>
            <a:r>
              <a:rPr lang="en-US" dirty="0"/>
              <a:t> </a:t>
            </a:r>
            <a:r>
              <a:rPr lang="en-US" dirty="0" err="1"/>
              <a:t>printf</a:t>
            </a:r>
            <a:r>
              <a:rPr lang="en-US" dirty="0"/>
              <a:t> ("%</a:t>
            </a:r>
            <a:r>
              <a:rPr lang="en-US" dirty="0" err="1"/>
              <a:t>ld</a:t>
            </a:r>
            <a:r>
              <a:rPr lang="en-US" dirty="0"/>
              <a:t>\n", sum );</a:t>
            </a:r>
          </a:p>
          <a:p>
            <a:r>
              <a:rPr lang="en-US" dirty="0"/>
              <a:t> return 0;</a:t>
            </a:r>
          </a:p>
          <a:p>
            <a:r>
              <a:rPr lang="en-US" dirty="0"/>
              <a:t> }</a:t>
            </a:r>
          </a:p>
        </p:txBody>
      </p:sp>
    </p:spTree>
    <p:extLst>
      <p:ext uri="{BB962C8B-B14F-4D97-AF65-F5344CB8AC3E}">
        <p14:creationId xmlns:p14="http://schemas.microsoft.com/office/powerpoint/2010/main" val="17945320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2396-DCE3-48E7-AEA6-9521EE357DA1}"/>
              </a:ext>
            </a:extLst>
          </p:cNvPr>
          <p:cNvSpPr>
            <a:spLocks noGrp="1"/>
          </p:cNvSpPr>
          <p:nvPr>
            <p:ph type="title"/>
          </p:nvPr>
        </p:nvSpPr>
        <p:spPr>
          <a:xfrm>
            <a:off x="628650" y="1131094"/>
            <a:ext cx="7886700" cy="531226"/>
          </a:xfrm>
        </p:spPr>
        <p:txBody>
          <a:bodyPr>
            <a:normAutofit fontScale="90000"/>
          </a:bodyPr>
          <a:lstStyle/>
          <a:p>
            <a:r>
              <a:rPr lang="en-US" dirty="0"/>
              <a:t>Distributing iterations among threads</a:t>
            </a:r>
          </a:p>
        </p:txBody>
      </p:sp>
      <p:sp>
        <p:nvSpPr>
          <p:cNvPr id="3" name="Content Placeholder 2">
            <a:extLst>
              <a:ext uri="{FF2B5EF4-FFF2-40B4-BE49-F238E27FC236}">
                <a16:creationId xmlns:a16="http://schemas.microsoft.com/office/drawing/2014/main" id="{84F6A2CE-8D4E-42CC-8638-E47C2926DF75}"/>
              </a:ext>
            </a:extLst>
          </p:cNvPr>
          <p:cNvSpPr>
            <a:spLocks noGrp="1"/>
          </p:cNvSpPr>
          <p:nvPr>
            <p:ph idx="1"/>
          </p:nvPr>
        </p:nvSpPr>
        <p:spPr>
          <a:xfrm>
            <a:off x="628650" y="1957843"/>
            <a:ext cx="7886700" cy="3263504"/>
          </a:xfrm>
        </p:spPr>
        <p:txBody>
          <a:bodyPr>
            <a:normAutofit/>
          </a:bodyPr>
          <a:lstStyle/>
          <a:p>
            <a:r>
              <a:rPr lang="en-US" dirty="0"/>
              <a:t>schedule(runtime) clause is added to the </a:t>
            </a:r>
            <a:r>
              <a:rPr lang="en-US" dirty="0" err="1"/>
              <a:t>omp</a:t>
            </a:r>
            <a:r>
              <a:rPr lang="en-US" dirty="0"/>
              <a:t> for directive </a:t>
            </a:r>
          </a:p>
          <a:p>
            <a:pPr lvl="1"/>
            <a:r>
              <a:rPr lang="en-US" dirty="0"/>
              <a:t>It allows the iteration schedule strategy to be defined once the program is started using the shell variable OMP_SCHEDULE. </a:t>
            </a:r>
          </a:p>
          <a:p>
            <a:r>
              <a:rPr lang="en-US" dirty="0"/>
              <a:t>Each iteration prints out the number of thread that executes it. </a:t>
            </a:r>
          </a:p>
          <a:p>
            <a:r>
              <a:rPr lang="en-US" dirty="0"/>
              <a:t>Different iterations take different time to execute as specified by the argument of function sleep</a:t>
            </a:r>
          </a:p>
          <a:p>
            <a:r>
              <a:rPr lang="en-US" dirty="0"/>
              <a:t>If OMP_SCHEDULE=static, </a:t>
            </a:r>
          </a:p>
          <a:p>
            <a:pPr lvl="1"/>
            <a:r>
              <a:rPr lang="en-US" dirty="0"/>
              <a:t> iterations are divided into chunks each containing approximately the same number of iterations and each thread is given at most one chunk.</a:t>
            </a:r>
          </a:p>
        </p:txBody>
      </p:sp>
      <p:pic>
        <p:nvPicPr>
          <p:cNvPr id="4" name="Picture 3">
            <a:extLst>
              <a:ext uri="{FF2B5EF4-FFF2-40B4-BE49-F238E27FC236}">
                <a16:creationId xmlns:a16="http://schemas.microsoft.com/office/drawing/2014/main" id="{332CA1A6-FED7-43A1-A9A9-8119240F297B}"/>
              </a:ext>
            </a:extLst>
          </p:cNvPr>
          <p:cNvPicPr>
            <a:picLocks noChangeAspect="1"/>
          </p:cNvPicPr>
          <p:nvPr/>
        </p:nvPicPr>
        <p:blipFill>
          <a:blip r:embed="rId2"/>
          <a:stretch>
            <a:fillRect/>
          </a:stretch>
        </p:blipFill>
        <p:spPr>
          <a:xfrm>
            <a:off x="1615730" y="4900156"/>
            <a:ext cx="6597294" cy="958910"/>
          </a:xfrm>
          <a:prstGeom prst="rect">
            <a:avLst/>
          </a:prstGeom>
        </p:spPr>
      </p:pic>
    </p:spTree>
    <p:extLst>
      <p:ext uri="{BB962C8B-B14F-4D97-AF65-F5344CB8AC3E}">
        <p14:creationId xmlns:p14="http://schemas.microsoft.com/office/powerpoint/2010/main" val="3684744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55168-0AC8-4DA5-A393-1A390A4AD918}"/>
              </a:ext>
            </a:extLst>
          </p:cNvPr>
          <p:cNvSpPr>
            <a:spLocks noGrp="1"/>
          </p:cNvSpPr>
          <p:nvPr>
            <p:ph type="title"/>
          </p:nvPr>
        </p:nvSpPr>
        <p:spPr/>
        <p:txBody>
          <a:bodyPr/>
          <a:lstStyle/>
          <a:p>
            <a:r>
              <a:rPr lang="en-US" dirty="0"/>
              <a:t>Distributing iterations among threads</a:t>
            </a:r>
          </a:p>
        </p:txBody>
      </p:sp>
      <p:sp>
        <p:nvSpPr>
          <p:cNvPr id="3" name="Content Placeholder 2">
            <a:extLst>
              <a:ext uri="{FF2B5EF4-FFF2-40B4-BE49-F238E27FC236}">
                <a16:creationId xmlns:a16="http://schemas.microsoft.com/office/drawing/2014/main" id="{BF90540D-4BDB-4D60-A727-648EDBE2F3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A6F54CB-8EB4-4C43-B232-4BA674DD8667}"/>
              </a:ext>
            </a:extLst>
          </p:cNvPr>
          <p:cNvPicPr>
            <a:picLocks noChangeAspect="1"/>
          </p:cNvPicPr>
          <p:nvPr/>
        </p:nvPicPr>
        <p:blipFill>
          <a:blip r:embed="rId2"/>
          <a:stretch>
            <a:fillRect/>
          </a:stretch>
        </p:blipFill>
        <p:spPr>
          <a:xfrm>
            <a:off x="735496" y="2358478"/>
            <a:ext cx="6728792" cy="2490527"/>
          </a:xfrm>
          <a:prstGeom prst="rect">
            <a:avLst/>
          </a:prstGeom>
        </p:spPr>
      </p:pic>
    </p:spTree>
    <p:extLst>
      <p:ext uri="{BB962C8B-B14F-4D97-AF65-F5344CB8AC3E}">
        <p14:creationId xmlns:p14="http://schemas.microsoft.com/office/powerpoint/2010/main" val="22410030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BB04-AB34-4354-8BC7-FC4C0646B356}"/>
              </a:ext>
            </a:extLst>
          </p:cNvPr>
          <p:cNvSpPr>
            <a:spLocks noGrp="1"/>
          </p:cNvSpPr>
          <p:nvPr>
            <p:ph type="title"/>
          </p:nvPr>
        </p:nvSpPr>
        <p:spPr>
          <a:xfrm>
            <a:off x="628650" y="1131094"/>
            <a:ext cx="7886700" cy="211837"/>
          </a:xfrm>
        </p:spPr>
        <p:txBody>
          <a:bodyPr>
            <a:normAutofit fontScale="90000"/>
          </a:bodyPr>
          <a:lstStyle/>
          <a:p>
            <a:r>
              <a:rPr lang="en-US" dirty="0"/>
              <a:t>Distributing iterations among threads</a:t>
            </a:r>
          </a:p>
        </p:txBody>
      </p:sp>
      <p:sp>
        <p:nvSpPr>
          <p:cNvPr id="3" name="Content Placeholder 2">
            <a:extLst>
              <a:ext uri="{FF2B5EF4-FFF2-40B4-BE49-F238E27FC236}">
                <a16:creationId xmlns:a16="http://schemas.microsoft.com/office/drawing/2014/main" id="{F8D7CB7B-8BF4-4CC0-8D4B-2C15126A301D}"/>
              </a:ext>
            </a:extLst>
          </p:cNvPr>
          <p:cNvSpPr>
            <a:spLocks noGrp="1"/>
          </p:cNvSpPr>
          <p:nvPr>
            <p:ph idx="1"/>
          </p:nvPr>
        </p:nvSpPr>
        <p:spPr>
          <a:xfrm>
            <a:off x="628650" y="1666540"/>
            <a:ext cx="7886700" cy="3263504"/>
          </a:xfrm>
        </p:spPr>
        <p:txBody>
          <a:bodyPr/>
          <a:lstStyle/>
          <a:p>
            <a:r>
              <a:rPr lang="en-US" dirty="0"/>
              <a:t>If OMP_SCHEDULE=static,1 or OMP_SCHEDULE=static,2</a:t>
            </a:r>
          </a:p>
          <a:p>
            <a:pPr lvl="1"/>
            <a:r>
              <a:rPr lang="en-US" dirty="0"/>
              <a:t>Iterations are divided into chunks containing 1 or 2 iterations, respectively.</a:t>
            </a:r>
          </a:p>
          <a:p>
            <a:pPr lvl="1"/>
            <a:r>
              <a:rPr lang="en-US" dirty="0"/>
              <a:t>Chunks are then assigned to threads in a round-robin fashion</a:t>
            </a:r>
          </a:p>
          <a:p>
            <a:pPr lvl="1"/>
            <a:endParaRPr lang="en-US" dirty="0"/>
          </a:p>
          <a:p>
            <a:pPr lvl="1"/>
            <a:endParaRPr lang="en-US" dirty="0"/>
          </a:p>
          <a:p>
            <a:pPr lvl="1"/>
            <a:endParaRPr lang="en-US" dirty="0"/>
          </a:p>
          <a:p>
            <a:endParaRPr lang="en-US" dirty="0"/>
          </a:p>
        </p:txBody>
      </p:sp>
      <p:pic>
        <p:nvPicPr>
          <p:cNvPr id="4" name="Picture 3">
            <a:extLst>
              <a:ext uri="{FF2B5EF4-FFF2-40B4-BE49-F238E27FC236}">
                <a16:creationId xmlns:a16="http://schemas.microsoft.com/office/drawing/2014/main" id="{2C2028DA-C844-46D2-A318-DA497F83B1A9}"/>
              </a:ext>
            </a:extLst>
          </p:cNvPr>
          <p:cNvPicPr>
            <a:picLocks noChangeAspect="1"/>
          </p:cNvPicPr>
          <p:nvPr/>
        </p:nvPicPr>
        <p:blipFill>
          <a:blip r:embed="rId2"/>
          <a:stretch>
            <a:fillRect/>
          </a:stretch>
        </p:blipFill>
        <p:spPr>
          <a:xfrm>
            <a:off x="2194762" y="2691235"/>
            <a:ext cx="4113557" cy="595701"/>
          </a:xfrm>
          <a:prstGeom prst="rect">
            <a:avLst/>
          </a:prstGeom>
        </p:spPr>
      </p:pic>
      <p:pic>
        <p:nvPicPr>
          <p:cNvPr id="5" name="Picture 4">
            <a:extLst>
              <a:ext uri="{FF2B5EF4-FFF2-40B4-BE49-F238E27FC236}">
                <a16:creationId xmlns:a16="http://schemas.microsoft.com/office/drawing/2014/main" id="{B5B9710D-6B33-4615-A5CE-FF9CE08B4459}"/>
              </a:ext>
            </a:extLst>
          </p:cNvPr>
          <p:cNvPicPr>
            <a:picLocks noChangeAspect="1"/>
          </p:cNvPicPr>
          <p:nvPr/>
        </p:nvPicPr>
        <p:blipFill>
          <a:blip r:embed="rId3"/>
          <a:stretch>
            <a:fillRect/>
          </a:stretch>
        </p:blipFill>
        <p:spPr>
          <a:xfrm>
            <a:off x="1344577" y="4109882"/>
            <a:ext cx="6179344" cy="1617025"/>
          </a:xfrm>
          <a:prstGeom prst="rect">
            <a:avLst/>
          </a:prstGeom>
        </p:spPr>
      </p:pic>
      <p:pic>
        <p:nvPicPr>
          <p:cNvPr id="6" name="Picture 5">
            <a:extLst>
              <a:ext uri="{FF2B5EF4-FFF2-40B4-BE49-F238E27FC236}">
                <a16:creationId xmlns:a16="http://schemas.microsoft.com/office/drawing/2014/main" id="{045052D9-B57B-44F3-9FC7-D6AD82D6C3F6}"/>
              </a:ext>
            </a:extLst>
          </p:cNvPr>
          <p:cNvPicPr>
            <a:picLocks noChangeAspect="1"/>
          </p:cNvPicPr>
          <p:nvPr/>
        </p:nvPicPr>
        <p:blipFill>
          <a:blip r:embed="rId4"/>
          <a:stretch>
            <a:fillRect/>
          </a:stretch>
        </p:blipFill>
        <p:spPr>
          <a:xfrm>
            <a:off x="2194761" y="3339279"/>
            <a:ext cx="4478976" cy="655850"/>
          </a:xfrm>
          <a:prstGeom prst="rect">
            <a:avLst/>
          </a:prstGeom>
        </p:spPr>
      </p:pic>
    </p:spTree>
    <p:extLst>
      <p:ext uri="{BB962C8B-B14F-4D97-AF65-F5344CB8AC3E}">
        <p14:creationId xmlns:p14="http://schemas.microsoft.com/office/powerpoint/2010/main" val="37615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1E1F-BB28-40CE-84AB-4DDCCD1D66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A7DBDA-3C4D-4ADA-B624-9E491B9F3F2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33284E6-8AE4-4429-9937-AC61D089964C}"/>
              </a:ext>
            </a:extLst>
          </p:cNvPr>
          <p:cNvPicPr>
            <a:picLocks noChangeAspect="1"/>
          </p:cNvPicPr>
          <p:nvPr/>
        </p:nvPicPr>
        <p:blipFill>
          <a:blip r:embed="rId2"/>
          <a:stretch>
            <a:fillRect/>
          </a:stretch>
        </p:blipFill>
        <p:spPr>
          <a:xfrm>
            <a:off x="685801" y="471932"/>
            <a:ext cx="8031686" cy="6111429"/>
          </a:xfrm>
          <a:prstGeom prst="rect">
            <a:avLst/>
          </a:prstGeom>
        </p:spPr>
      </p:pic>
    </p:spTree>
    <p:extLst>
      <p:ext uri="{BB962C8B-B14F-4D97-AF65-F5344CB8AC3E}">
        <p14:creationId xmlns:p14="http://schemas.microsoft.com/office/powerpoint/2010/main" val="27163969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058F-EE1F-41AA-A763-FC3C153826CD}"/>
              </a:ext>
            </a:extLst>
          </p:cNvPr>
          <p:cNvSpPr>
            <a:spLocks noGrp="1"/>
          </p:cNvSpPr>
          <p:nvPr>
            <p:ph type="title"/>
          </p:nvPr>
        </p:nvSpPr>
        <p:spPr/>
        <p:txBody>
          <a:bodyPr/>
          <a:lstStyle/>
          <a:p>
            <a:r>
              <a:rPr lang="en-US" dirty="0"/>
              <a:t>Distributing iterations among threads</a:t>
            </a:r>
          </a:p>
        </p:txBody>
      </p:sp>
      <p:sp>
        <p:nvSpPr>
          <p:cNvPr id="3" name="Content Placeholder 2">
            <a:extLst>
              <a:ext uri="{FF2B5EF4-FFF2-40B4-BE49-F238E27FC236}">
                <a16:creationId xmlns:a16="http://schemas.microsoft.com/office/drawing/2014/main" id="{5892D20A-0124-46DE-8B5F-49BDC7ACA9FF}"/>
              </a:ext>
            </a:extLst>
          </p:cNvPr>
          <p:cNvSpPr>
            <a:spLocks noGrp="1"/>
          </p:cNvSpPr>
          <p:nvPr>
            <p:ph idx="1"/>
          </p:nvPr>
        </p:nvSpPr>
        <p:spPr/>
        <p:txBody>
          <a:bodyPr/>
          <a:lstStyle/>
          <a:p>
            <a:r>
              <a:rPr lang="en-US" dirty="0"/>
              <a:t>If OMP_SCHEDULE=dynamic,1 or OMP_SCHEDULE=dynamic,2,</a:t>
            </a:r>
          </a:p>
          <a:p>
            <a:pPr lvl="1"/>
            <a:r>
              <a:rPr lang="en-US" dirty="0"/>
              <a:t> iterations are divided into chunks containing 1 or 2 iterations, respectively. </a:t>
            </a:r>
          </a:p>
          <a:p>
            <a:pPr lvl="1"/>
            <a:r>
              <a:rPr lang="en-US" dirty="0"/>
              <a:t>Chunks are assigned to threads dynamically: </a:t>
            </a:r>
          </a:p>
          <a:p>
            <a:pPr lvl="1"/>
            <a:r>
              <a:rPr lang="en-US" dirty="0"/>
              <a:t>each thread takes one chunk at a time out of the common pool of chunks, executes it and requests a new chunk until the pool is empty.</a:t>
            </a:r>
          </a:p>
        </p:txBody>
      </p:sp>
      <p:pic>
        <p:nvPicPr>
          <p:cNvPr id="6" name="Picture 5">
            <a:extLst>
              <a:ext uri="{FF2B5EF4-FFF2-40B4-BE49-F238E27FC236}">
                <a16:creationId xmlns:a16="http://schemas.microsoft.com/office/drawing/2014/main" id="{86EF809C-ED32-498E-AE52-594BB3C05487}"/>
              </a:ext>
            </a:extLst>
          </p:cNvPr>
          <p:cNvPicPr>
            <a:picLocks noChangeAspect="1"/>
          </p:cNvPicPr>
          <p:nvPr/>
        </p:nvPicPr>
        <p:blipFill>
          <a:blip r:embed="rId2"/>
          <a:stretch>
            <a:fillRect/>
          </a:stretch>
        </p:blipFill>
        <p:spPr>
          <a:xfrm>
            <a:off x="1576905" y="3904995"/>
            <a:ext cx="5565428" cy="1686180"/>
          </a:xfrm>
          <a:prstGeom prst="rect">
            <a:avLst/>
          </a:prstGeom>
        </p:spPr>
      </p:pic>
    </p:spTree>
    <p:extLst>
      <p:ext uri="{BB962C8B-B14F-4D97-AF65-F5344CB8AC3E}">
        <p14:creationId xmlns:p14="http://schemas.microsoft.com/office/powerpoint/2010/main" val="27190592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B756-40E9-4E9D-969A-5492651BE8E6}"/>
              </a:ext>
            </a:extLst>
          </p:cNvPr>
          <p:cNvSpPr>
            <a:spLocks noGrp="1"/>
          </p:cNvSpPr>
          <p:nvPr>
            <p:ph type="title"/>
          </p:nvPr>
        </p:nvSpPr>
        <p:spPr/>
        <p:txBody>
          <a:bodyPr/>
          <a:lstStyle/>
          <a:p>
            <a:r>
              <a:rPr lang="en-US" dirty="0"/>
              <a:t>Distributing iterations among threads</a:t>
            </a:r>
          </a:p>
        </p:txBody>
      </p:sp>
      <p:sp>
        <p:nvSpPr>
          <p:cNvPr id="3" name="Content Placeholder 2">
            <a:extLst>
              <a:ext uri="{FF2B5EF4-FFF2-40B4-BE49-F238E27FC236}">
                <a16:creationId xmlns:a16="http://schemas.microsoft.com/office/drawing/2014/main" id="{E3EDD3DC-36C8-4E00-B22B-0EC231FADC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B3C6D17-EA19-457B-927E-CB451B7D2125}"/>
              </a:ext>
            </a:extLst>
          </p:cNvPr>
          <p:cNvPicPr>
            <a:picLocks noChangeAspect="1"/>
          </p:cNvPicPr>
          <p:nvPr/>
        </p:nvPicPr>
        <p:blipFill>
          <a:blip r:embed="rId2"/>
          <a:stretch>
            <a:fillRect/>
          </a:stretch>
        </p:blipFill>
        <p:spPr>
          <a:xfrm>
            <a:off x="353371" y="2376151"/>
            <a:ext cx="7804171" cy="2105699"/>
          </a:xfrm>
          <a:prstGeom prst="rect">
            <a:avLst/>
          </a:prstGeom>
        </p:spPr>
      </p:pic>
    </p:spTree>
    <p:extLst>
      <p:ext uri="{BB962C8B-B14F-4D97-AF65-F5344CB8AC3E}">
        <p14:creationId xmlns:p14="http://schemas.microsoft.com/office/powerpoint/2010/main" val="14181111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68F18-F5D6-4BA2-A5A6-BB6454D44951}"/>
              </a:ext>
            </a:extLst>
          </p:cNvPr>
          <p:cNvSpPr>
            <a:spLocks noGrp="1"/>
          </p:cNvSpPr>
          <p:nvPr>
            <p:ph type="title"/>
          </p:nvPr>
        </p:nvSpPr>
        <p:spPr/>
        <p:txBody>
          <a:bodyPr/>
          <a:lstStyle/>
          <a:p>
            <a:r>
              <a:rPr lang="en-US" dirty="0"/>
              <a:t>OpenMP: scheduling parallel loop iterations</a:t>
            </a:r>
          </a:p>
        </p:txBody>
      </p:sp>
      <p:sp>
        <p:nvSpPr>
          <p:cNvPr id="3" name="Content Placeholder 2">
            <a:extLst>
              <a:ext uri="{FF2B5EF4-FFF2-40B4-BE49-F238E27FC236}">
                <a16:creationId xmlns:a16="http://schemas.microsoft.com/office/drawing/2014/main" id="{F3BE42BF-C145-47E0-93A6-E1EFE29C4057}"/>
              </a:ext>
            </a:extLst>
          </p:cNvPr>
          <p:cNvSpPr>
            <a:spLocks noGrp="1"/>
          </p:cNvSpPr>
          <p:nvPr>
            <p:ph idx="1"/>
          </p:nvPr>
        </p:nvSpPr>
        <p:spPr/>
        <p:txBody>
          <a:bodyPr>
            <a:normAutofit/>
          </a:bodyPr>
          <a:lstStyle/>
          <a:p>
            <a:r>
              <a:rPr lang="en-US" dirty="0"/>
              <a:t>Distributing iterations of parallel loops among team threads is controlled by the schedule clause. </a:t>
            </a:r>
          </a:p>
          <a:p>
            <a:pPr lvl="1"/>
            <a:r>
              <a:rPr lang="en-US" sz="2400" dirty="0"/>
              <a:t>schedule(static): The iterations are divided into chunks each containing approximately the same number of iterations and each thread is given at most one chunk.</a:t>
            </a:r>
          </a:p>
          <a:p>
            <a:pPr lvl="1"/>
            <a:r>
              <a:rPr lang="en-US" sz="2400" dirty="0"/>
              <a:t>schedule(</a:t>
            </a:r>
            <a:r>
              <a:rPr lang="en-US" sz="2400" dirty="0" err="1"/>
              <a:t>static,chunk_size</a:t>
            </a:r>
            <a:r>
              <a:rPr lang="en-US" sz="2400" dirty="0"/>
              <a:t>): The iterations are divided into chunks where each chunk contains </a:t>
            </a:r>
            <a:r>
              <a:rPr lang="en-US" sz="2400" dirty="0" err="1"/>
              <a:t>chunk_size</a:t>
            </a:r>
            <a:r>
              <a:rPr lang="en-US" sz="2400" dirty="0"/>
              <a:t> iterations. Chunks are then assigned to threads in a round-robin fashion.</a:t>
            </a:r>
          </a:p>
        </p:txBody>
      </p:sp>
    </p:spTree>
    <p:extLst>
      <p:ext uri="{BB962C8B-B14F-4D97-AF65-F5344CB8AC3E}">
        <p14:creationId xmlns:p14="http://schemas.microsoft.com/office/powerpoint/2010/main" val="20887821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A0CA-3DF1-40D1-A685-98C9A06C6554}"/>
              </a:ext>
            </a:extLst>
          </p:cNvPr>
          <p:cNvSpPr>
            <a:spLocks noGrp="1"/>
          </p:cNvSpPr>
          <p:nvPr>
            <p:ph type="title"/>
          </p:nvPr>
        </p:nvSpPr>
        <p:spPr/>
        <p:txBody>
          <a:bodyPr/>
          <a:lstStyle/>
          <a:p>
            <a:r>
              <a:rPr lang="en-US" dirty="0"/>
              <a:t>OpenMP: scheduling parallel loop iterations</a:t>
            </a:r>
          </a:p>
        </p:txBody>
      </p:sp>
      <p:sp>
        <p:nvSpPr>
          <p:cNvPr id="3" name="Content Placeholder 2">
            <a:extLst>
              <a:ext uri="{FF2B5EF4-FFF2-40B4-BE49-F238E27FC236}">
                <a16:creationId xmlns:a16="http://schemas.microsoft.com/office/drawing/2014/main" id="{BDE4A3D8-2381-41A4-899A-C8157E5766A0}"/>
              </a:ext>
            </a:extLst>
          </p:cNvPr>
          <p:cNvSpPr>
            <a:spLocks noGrp="1"/>
          </p:cNvSpPr>
          <p:nvPr>
            <p:ph idx="1"/>
          </p:nvPr>
        </p:nvSpPr>
        <p:spPr/>
        <p:txBody>
          <a:bodyPr>
            <a:normAutofit/>
          </a:bodyPr>
          <a:lstStyle/>
          <a:p>
            <a:r>
              <a:rPr lang="en-US" dirty="0"/>
              <a:t>schedule(</a:t>
            </a:r>
            <a:r>
              <a:rPr lang="en-US" dirty="0" err="1"/>
              <a:t>dynamic,chunk_size</a:t>
            </a:r>
            <a:r>
              <a:rPr lang="en-US" dirty="0"/>
              <a:t>): The iterations are divided into chunks where each chunk contains </a:t>
            </a:r>
            <a:r>
              <a:rPr lang="en-US" dirty="0" err="1"/>
              <a:t>chunk_size</a:t>
            </a:r>
            <a:r>
              <a:rPr lang="en-US" dirty="0"/>
              <a:t> iterations. Chunks are assigned to threads dynamically: each thread takes one chunk at a time out of the common pool of chunks, executes it and requests a new chunk until the pool is empty.</a:t>
            </a:r>
          </a:p>
          <a:p>
            <a:r>
              <a:rPr lang="en-US" dirty="0"/>
              <a:t>schedule(auto): The selection of the scheduling strategy is left to the compiler and the runtime system.</a:t>
            </a:r>
          </a:p>
          <a:p>
            <a:r>
              <a:rPr lang="en-US" dirty="0"/>
              <a:t>schedule(runtime): The scheduling strategy is specified at run time using the shell variable OMP_SCHEDULE.</a:t>
            </a:r>
          </a:p>
        </p:txBody>
      </p:sp>
    </p:spTree>
    <p:extLst>
      <p:ext uri="{BB962C8B-B14F-4D97-AF65-F5344CB8AC3E}">
        <p14:creationId xmlns:p14="http://schemas.microsoft.com/office/powerpoint/2010/main" val="23251514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726F-0B4D-4BA5-8186-EEED2169BEC4}"/>
              </a:ext>
            </a:extLst>
          </p:cNvPr>
          <p:cNvSpPr>
            <a:spLocks noGrp="1"/>
          </p:cNvSpPr>
          <p:nvPr>
            <p:ph type="title"/>
          </p:nvPr>
        </p:nvSpPr>
        <p:spPr/>
        <p:txBody>
          <a:bodyPr/>
          <a:lstStyle/>
          <a:p>
            <a:r>
              <a:rPr lang="en-US" dirty="0"/>
              <a:t>The details of parallel loops and reductions</a:t>
            </a:r>
          </a:p>
        </p:txBody>
      </p:sp>
      <p:sp>
        <p:nvSpPr>
          <p:cNvPr id="3" name="Content Placeholder 2">
            <a:extLst>
              <a:ext uri="{FF2B5EF4-FFF2-40B4-BE49-F238E27FC236}">
                <a16:creationId xmlns:a16="http://schemas.microsoft.com/office/drawing/2014/main" id="{8E070BA3-EFDC-475E-96AF-2644D11E6EE5}"/>
              </a:ext>
            </a:extLst>
          </p:cNvPr>
          <p:cNvSpPr>
            <a:spLocks noGrp="1"/>
          </p:cNvSpPr>
          <p:nvPr>
            <p:ph idx="1"/>
          </p:nvPr>
        </p:nvSpPr>
        <p:spPr/>
        <p:txBody>
          <a:bodyPr/>
          <a:lstStyle/>
          <a:p>
            <a:r>
              <a:rPr lang="en-US" dirty="0"/>
              <a:t>The parallel for loop and reduction operation are so important in OpenMP programming that they should be studied and understood in detail.</a:t>
            </a:r>
          </a:p>
          <a:p>
            <a:r>
              <a:rPr lang="en-US" dirty="0"/>
              <a:t>Let’s return to the program for computing the sum of integers from 1 to max as  shown in Listing 3.14.</a:t>
            </a:r>
          </a:p>
          <a:p>
            <a:r>
              <a:rPr lang="en-US" dirty="0"/>
              <a:t> If it assumed that T, the number of threads, divides max and the static </a:t>
            </a:r>
            <a:r>
              <a:rPr lang="en-US" dirty="0" err="1"/>
              <a:t>iteratin</a:t>
            </a:r>
            <a:r>
              <a:rPr lang="en-US" dirty="0"/>
              <a:t> scheduling strategy is used,</a:t>
            </a:r>
          </a:p>
        </p:txBody>
      </p:sp>
    </p:spTree>
    <p:extLst>
      <p:ext uri="{BB962C8B-B14F-4D97-AF65-F5344CB8AC3E}">
        <p14:creationId xmlns:p14="http://schemas.microsoft.com/office/powerpoint/2010/main" val="17741003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8F17BB-E4E1-4C18-BDA2-320DD4D1459D}"/>
              </a:ext>
            </a:extLst>
          </p:cNvPr>
          <p:cNvSpPr txBox="1"/>
          <p:nvPr/>
        </p:nvSpPr>
        <p:spPr>
          <a:xfrm>
            <a:off x="1003852" y="982176"/>
            <a:ext cx="6987209" cy="4939814"/>
          </a:xfrm>
          <a:prstGeom prst="rect">
            <a:avLst/>
          </a:prstGeom>
          <a:noFill/>
        </p:spPr>
        <p:txBody>
          <a:bodyPr wrap="square">
            <a:spAutoFit/>
          </a:bodyPr>
          <a:lstStyle/>
          <a:p>
            <a:r>
              <a:rPr lang="en-US" sz="1500" dirty="0"/>
              <a:t># include &lt;</a:t>
            </a:r>
            <a:r>
              <a:rPr lang="en-US" sz="1500" dirty="0" err="1"/>
              <a:t>stdio</a:t>
            </a:r>
            <a:r>
              <a:rPr lang="en-US" sz="1500" dirty="0"/>
              <a:t> .h&gt;</a:t>
            </a:r>
          </a:p>
          <a:p>
            <a:r>
              <a:rPr lang="en-US" sz="1500" dirty="0"/>
              <a:t> # include &lt;</a:t>
            </a:r>
            <a:r>
              <a:rPr lang="en-US" sz="1500" dirty="0" err="1"/>
              <a:t>omp.h</a:t>
            </a:r>
            <a:r>
              <a:rPr lang="en-US" sz="1500" dirty="0"/>
              <a:t>&gt;</a:t>
            </a:r>
          </a:p>
          <a:p>
            <a:r>
              <a:rPr lang="en-US" sz="1500" dirty="0"/>
              <a:t> int main ( int </a:t>
            </a:r>
            <a:r>
              <a:rPr lang="en-US" sz="1500" dirty="0" err="1"/>
              <a:t>argc</a:t>
            </a:r>
            <a:r>
              <a:rPr lang="en-US" sz="1500" dirty="0"/>
              <a:t> , char * </a:t>
            </a:r>
            <a:r>
              <a:rPr lang="en-US" sz="1500" dirty="0" err="1"/>
              <a:t>argv</a:t>
            </a:r>
            <a:r>
              <a:rPr lang="en-US" sz="1500" dirty="0"/>
              <a:t> []) {</a:t>
            </a:r>
          </a:p>
          <a:p>
            <a:r>
              <a:rPr lang="en-US" sz="1500" dirty="0"/>
              <a:t> int max; </a:t>
            </a:r>
            <a:r>
              <a:rPr lang="en-US" sz="1500" dirty="0" err="1"/>
              <a:t>sscanf</a:t>
            </a:r>
            <a:r>
              <a:rPr lang="en-US" sz="1500" dirty="0"/>
              <a:t> ( </a:t>
            </a:r>
            <a:r>
              <a:rPr lang="en-US" sz="1500" dirty="0" err="1"/>
              <a:t>argv</a:t>
            </a:r>
            <a:r>
              <a:rPr lang="en-US" sz="1500" dirty="0"/>
              <a:t> [1] , "%d", &amp;max );</a:t>
            </a:r>
          </a:p>
          <a:p>
            <a:r>
              <a:rPr lang="en-US" sz="1500" dirty="0"/>
              <a:t> int </a:t>
            </a:r>
            <a:r>
              <a:rPr lang="en-US" sz="1500" dirty="0" err="1"/>
              <a:t>ts</a:t>
            </a:r>
            <a:r>
              <a:rPr lang="en-US" sz="1500" dirty="0"/>
              <a:t> = </a:t>
            </a:r>
            <a:r>
              <a:rPr lang="en-US" sz="1500" dirty="0" err="1"/>
              <a:t>omp_get_max_threads</a:t>
            </a:r>
            <a:r>
              <a:rPr lang="en-US" sz="1500" dirty="0"/>
              <a:t> ();</a:t>
            </a:r>
          </a:p>
          <a:p>
            <a:r>
              <a:rPr lang="en-US" sz="1500" dirty="0"/>
              <a:t> if ( max % </a:t>
            </a:r>
            <a:r>
              <a:rPr lang="en-US" sz="1500" dirty="0" err="1"/>
              <a:t>ts</a:t>
            </a:r>
            <a:r>
              <a:rPr lang="en-US" sz="1500" dirty="0"/>
              <a:t> != 0) return 1;</a:t>
            </a:r>
          </a:p>
          <a:p>
            <a:r>
              <a:rPr lang="en-US" sz="1500" dirty="0"/>
              <a:t> int sums [</a:t>
            </a:r>
            <a:r>
              <a:rPr lang="en-US" sz="1500" dirty="0" err="1"/>
              <a:t>ts</a:t>
            </a:r>
            <a:r>
              <a:rPr lang="en-US" sz="1500" dirty="0"/>
              <a:t> ];</a:t>
            </a:r>
          </a:p>
          <a:p>
            <a:r>
              <a:rPr lang="en-US" sz="1500" dirty="0"/>
              <a:t> # pragma </a:t>
            </a:r>
            <a:r>
              <a:rPr lang="en-US" sz="1500" dirty="0" err="1"/>
              <a:t>omp</a:t>
            </a:r>
            <a:r>
              <a:rPr lang="en-US" sz="1500" dirty="0"/>
              <a:t> parallel</a:t>
            </a:r>
          </a:p>
          <a:p>
            <a:r>
              <a:rPr lang="en-US" sz="1500" dirty="0"/>
              <a:t> {</a:t>
            </a:r>
          </a:p>
          <a:p>
            <a:r>
              <a:rPr lang="en-US" sz="1500" dirty="0"/>
              <a:t> int t = </a:t>
            </a:r>
            <a:r>
              <a:rPr lang="en-US" sz="1500" dirty="0" err="1"/>
              <a:t>omp_get_thread_num</a:t>
            </a:r>
            <a:r>
              <a:rPr lang="en-US" sz="1500" dirty="0"/>
              <a:t> ();</a:t>
            </a:r>
          </a:p>
          <a:p>
            <a:r>
              <a:rPr lang="en-US" sz="1500" dirty="0"/>
              <a:t> int lo = (max / </a:t>
            </a:r>
            <a:r>
              <a:rPr lang="en-US" sz="1500" dirty="0" err="1"/>
              <a:t>ts</a:t>
            </a:r>
            <a:r>
              <a:rPr lang="en-US" sz="1500" dirty="0"/>
              <a:t>) * (t + 0) + 1;</a:t>
            </a:r>
          </a:p>
          <a:p>
            <a:r>
              <a:rPr lang="en-US" sz="1500" dirty="0"/>
              <a:t> int hi = (max / </a:t>
            </a:r>
            <a:r>
              <a:rPr lang="en-US" sz="1500" dirty="0" err="1"/>
              <a:t>ts</a:t>
            </a:r>
            <a:r>
              <a:rPr lang="en-US" sz="1500" dirty="0"/>
              <a:t>) * (t + 1) + 0;</a:t>
            </a:r>
          </a:p>
          <a:p>
            <a:r>
              <a:rPr lang="en-US" sz="1500" dirty="0"/>
              <a:t> sums [t] = 0;</a:t>
            </a:r>
          </a:p>
          <a:p>
            <a:r>
              <a:rPr lang="en-US" sz="1500" dirty="0"/>
              <a:t> for ( int </a:t>
            </a:r>
            <a:r>
              <a:rPr lang="en-US" sz="1500" dirty="0" err="1"/>
              <a:t>i</a:t>
            </a:r>
            <a:r>
              <a:rPr lang="en-US" sz="1500" dirty="0"/>
              <a:t> = lo; </a:t>
            </a:r>
            <a:r>
              <a:rPr lang="en-US" sz="1500" dirty="0" err="1"/>
              <a:t>i</a:t>
            </a:r>
            <a:r>
              <a:rPr lang="en-US" sz="1500" dirty="0"/>
              <a:t> &lt;= hi; </a:t>
            </a:r>
            <a:r>
              <a:rPr lang="en-US" sz="1500" dirty="0" err="1"/>
              <a:t>i</a:t>
            </a:r>
            <a:r>
              <a:rPr lang="en-US" sz="1500" dirty="0"/>
              <a:t> ++)</a:t>
            </a:r>
          </a:p>
          <a:p>
            <a:r>
              <a:rPr lang="en-US" sz="1500" dirty="0"/>
              <a:t> sums [t] = sums [t] + </a:t>
            </a:r>
            <a:r>
              <a:rPr lang="en-US" sz="1500" dirty="0" err="1"/>
              <a:t>i</a:t>
            </a:r>
            <a:r>
              <a:rPr lang="en-US" sz="1500" dirty="0"/>
              <a:t>;</a:t>
            </a:r>
          </a:p>
          <a:p>
            <a:r>
              <a:rPr lang="en-US" sz="1500" dirty="0"/>
              <a:t> }</a:t>
            </a:r>
          </a:p>
          <a:p>
            <a:r>
              <a:rPr lang="en-US" sz="1500" dirty="0"/>
              <a:t> int sum = 0;</a:t>
            </a:r>
          </a:p>
          <a:p>
            <a:r>
              <a:rPr lang="en-US" sz="1500" dirty="0"/>
              <a:t> for ( int t = 0; t &lt; </a:t>
            </a:r>
            <a:r>
              <a:rPr lang="en-US" sz="1500" dirty="0" err="1"/>
              <a:t>ts</a:t>
            </a:r>
            <a:r>
              <a:rPr lang="en-US" sz="1500" dirty="0"/>
              <a:t>; t++) sum = sum + sums [t];</a:t>
            </a:r>
          </a:p>
          <a:p>
            <a:r>
              <a:rPr lang="en-US" sz="1500" dirty="0"/>
              <a:t> </a:t>
            </a:r>
            <a:r>
              <a:rPr lang="en-US" sz="1500" dirty="0" err="1"/>
              <a:t>printf</a:t>
            </a:r>
            <a:r>
              <a:rPr lang="en-US" sz="1500" dirty="0"/>
              <a:t> ("%d\n", sum );</a:t>
            </a:r>
          </a:p>
          <a:p>
            <a:r>
              <a:rPr lang="en-US" sz="1500" dirty="0"/>
              <a:t> return 0;</a:t>
            </a:r>
          </a:p>
          <a:p>
            <a:r>
              <a:rPr lang="en-US" sz="1500" dirty="0"/>
              <a:t> }</a:t>
            </a:r>
          </a:p>
        </p:txBody>
      </p:sp>
    </p:spTree>
    <p:extLst>
      <p:ext uri="{BB962C8B-B14F-4D97-AF65-F5344CB8AC3E}">
        <p14:creationId xmlns:p14="http://schemas.microsoft.com/office/powerpoint/2010/main" val="8492035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0A68-1478-4618-81CE-6EA2B9BC77EB}"/>
              </a:ext>
            </a:extLst>
          </p:cNvPr>
          <p:cNvSpPr>
            <a:spLocks noGrp="1"/>
          </p:cNvSpPr>
          <p:nvPr>
            <p:ph type="title"/>
          </p:nvPr>
        </p:nvSpPr>
        <p:spPr/>
        <p:txBody>
          <a:bodyPr/>
          <a:lstStyle/>
          <a:p>
            <a:r>
              <a:rPr lang="en-US" dirty="0"/>
              <a:t>The details of parallel loops and reductions</a:t>
            </a:r>
          </a:p>
        </p:txBody>
      </p:sp>
      <p:sp>
        <p:nvSpPr>
          <p:cNvPr id="3" name="Content Placeholder 2">
            <a:extLst>
              <a:ext uri="{FF2B5EF4-FFF2-40B4-BE49-F238E27FC236}">
                <a16:creationId xmlns:a16="http://schemas.microsoft.com/office/drawing/2014/main" id="{40B09492-2E46-41B1-B046-49E9488F55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7C4466-63B5-4B0B-B153-8A9C147D94A5}"/>
              </a:ext>
            </a:extLst>
          </p:cNvPr>
          <p:cNvPicPr>
            <a:picLocks noChangeAspect="1"/>
          </p:cNvPicPr>
          <p:nvPr/>
        </p:nvPicPr>
        <p:blipFill>
          <a:blip r:embed="rId2"/>
          <a:stretch>
            <a:fillRect/>
          </a:stretch>
        </p:blipFill>
        <p:spPr>
          <a:xfrm>
            <a:off x="1191205" y="2532640"/>
            <a:ext cx="5755315" cy="1401107"/>
          </a:xfrm>
          <a:prstGeom prst="rect">
            <a:avLst/>
          </a:prstGeom>
        </p:spPr>
      </p:pic>
    </p:spTree>
    <p:extLst>
      <p:ext uri="{BB962C8B-B14F-4D97-AF65-F5344CB8AC3E}">
        <p14:creationId xmlns:p14="http://schemas.microsoft.com/office/powerpoint/2010/main" val="35124003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50418-E146-4434-97D2-1D1F28A63DB3}"/>
              </a:ext>
            </a:extLst>
          </p:cNvPr>
          <p:cNvSpPr>
            <a:spLocks noGrp="1"/>
          </p:cNvSpPr>
          <p:nvPr>
            <p:ph type="title"/>
          </p:nvPr>
        </p:nvSpPr>
        <p:spPr/>
        <p:txBody>
          <a:bodyPr/>
          <a:lstStyle/>
          <a:p>
            <a:r>
              <a:rPr lang="en-US" dirty="0"/>
              <a:t>Parallel tasks</a:t>
            </a:r>
          </a:p>
        </p:txBody>
      </p:sp>
      <p:sp>
        <p:nvSpPr>
          <p:cNvPr id="3" name="Content Placeholder 2">
            <a:extLst>
              <a:ext uri="{FF2B5EF4-FFF2-40B4-BE49-F238E27FC236}">
                <a16:creationId xmlns:a16="http://schemas.microsoft.com/office/drawing/2014/main" id="{6FD9067C-2914-48D4-9F91-2878E429C775}"/>
              </a:ext>
            </a:extLst>
          </p:cNvPr>
          <p:cNvSpPr>
            <a:spLocks noGrp="1"/>
          </p:cNvSpPr>
          <p:nvPr>
            <p:ph idx="1"/>
          </p:nvPr>
        </p:nvSpPr>
        <p:spPr/>
        <p:txBody>
          <a:bodyPr/>
          <a:lstStyle/>
          <a:p>
            <a:r>
              <a:rPr lang="en-US" dirty="0"/>
              <a:t>Although most parallel programs spend most of their time running parallel loops, this is not always the case. </a:t>
            </a:r>
          </a:p>
          <a:p>
            <a:r>
              <a:rPr lang="en-US" dirty="0"/>
              <a:t>Hence, it is worth exploring how a program consisting of different tasks can be parallelized.</a:t>
            </a:r>
          </a:p>
        </p:txBody>
      </p:sp>
    </p:spTree>
    <p:extLst>
      <p:ext uri="{BB962C8B-B14F-4D97-AF65-F5344CB8AC3E}">
        <p14:creationId xmlns:p14="http://schemas.microsoft.com/office/powerpoint/2010/main" val="10120451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A9EB-7480-4101-A994-4434BB2FA3EE}"/>
              </a:ext>
            </a:extLst>
          </p:cNvPr>
          <p:cNvSpPr>
            <a:spLocks noGrp="1"/>
          </p:cNvSpPr>
          <p:nvPr>
            <p:ph type="title"/>
          </p:nvPr>
        </p:nvSpPr>
        <p:spPr/>
        <p:txBody>
          <a:bodyPr/>
          <a:lstStyle/>
          <a:p>
            <a:r>
              <a:rPr lang="en-US" dirty="0"/>
              <a:t>Running independent tasks in parallel</a:t>
            </a:r>
          </a:p>
        </p:txBody>
      </p:sp>
      <p:sp>
        <p:nvSpPr>
          <p:cNvPr id="3" name="Content Placeholder 2">
            <a:extLst>
              <a:ext uri="{FF2B5EF4-FFF2-40B4-BE49-F238E27FC236}">
                <a16:creationId xmlns:a16="http://schemas.microsoft.com/office/drawing/2014/main" id="{385626F7-2B32-4BAD-BDA0-6CD9CC0E1F19}"/>
              </a:ext>
            </a:extLst>
          </p:cNvPr>
          <p:cNvSpPr>
            <a:spLocks noGrp="1"/>
          </p:cNvSpPr>
          <p:nvPr>
            <p:ph idx="1"/>
          </p:nvPr>
        </p:nvSpPr>
        <p:spPr/>
        <p:txBody>
          <a:bodyPr>
            <a:normAutofit/>
          </a:bodyPr>
          <a:lstStyle/>
          <a:p>
            <a:r>
              <a:rPr lang="en-US" dirty="0"/>
              <a:t>Consider computing the sum of integers from 1 to max one more time. </a:t>
            </a:r>
          </a:p>
          <a:p>
            <a:r>
              <a:rPr lang="en-US" dirty="0"/>
              <a:t>Interval from 1 to max is split into a number of mutually disjoint subintervals. </a:t>
            </a:r>
          </a:p>
          <a:p>
            <a:r>
              <a:rPr lang="en-US" dirty="0"/>
              <a:t>For each subinterval a task that first computes the sum of all integers of a subinterval and then adds the sum of the subinterval to the global sum, is used.</a:t>
            </a:r>
          </a:p>
        </p:txBody>
      </p:sp>
    </p:spTree>
    <p:extLst>
      <p:ext uri="{BB962C8B-B14F-4D97-AF65-F5344CB8AC3E}">
        <p14:creationId xmlns:p14="http://schemas.microsoft.com/office/powerpoint/2010/main" val="38358525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4CB8-179F-65D1-E0C8-AB6B2B4D02A8}"/>
              </a:ext>
            </a:extLst>
          </p:cNvPr>
          <p:cNvSpPr>
            <a:spLocks noGrp="1"/>
          </p:cNvSpPr>
          <p:nvPr>
            <p:ph type="title"/>
          </p:nvPr>
        </p:nvSpPr>
        <p:spPr/>
        <p:txBody>
          <a:bodyPr/>
          <a:lstStyle/>
          <a:p>
            <a:r>
              <a:rPr lang="en-IN" dirty="0"/>
              <a:t>#pragma </a:t>
            </a:r>
            <a:r>
              <a:rPr lang="en-IN" dirty="0" err="1"/>
              <a:t>omp</a:t>
            </a:r>
            <a:r>
              <a:rPr lang="en-IN" dirty="0"/>
              <a:t> single</a:t>
            </a:r>
          </a:p>
        </p:txBody>
      </p:sp>
      <p:sp>
        <p:nvSpPr>
          <p:cNvPr id="3" name="Content Placeholder 2">
            <a:extLst>
              <a:ext uri="{FF2B5EF4-FFF2-40B4-BE49-F238E27FC236}">
                <a16:creationId xmlns:a16="http://schemas.microsoft.com/office/drawing/2014/main" id="{0C1CE2E4-C124-B488-A52C-CE8CA925AAC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0A4D059-8D9C-0EBB-7B96-4A2B22C7679C}"/>
              </a:ext>
            </a:extLst>
          </p:cNvPr>
          <p:cNvPicPr>
            <a:picLocks noChangeAspect="1"/>
          </p:cNvPicPr>
          <p:nvPr/>
        </p:nvPicPr>
        <p:blipFill>
          <a:blip r:embed="rId2"/>
          <a:stretch>
            <a:fillRect/>
          </a:stretch>
        </p:blipFill>
        <p:spPr>
          <a:xfrm>
            <a:off x="544566" y="2268794"/>
            <a:ext cx="7831338" cy="2923559"/>
          </a:xfrm>
          <a:prstGeom prst="rect">
            <a:avLst/>
          </a:prstGeom>
        </p:spPr>
      </p:pic>
    </p:spTree>
    <p:extLst>
      <p:ext uri="{BB962C8B-B14F-4D97-AF65-F5344CB8AC3E}">
        <p14:creationId xmlns:p14="http://schemas.microsoft.com/office/powerpoint/2010/main" val="2424626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E69D6-7EDB-4C69-A60A-129652C8130F}"/>
              </a:ext>
            </a:extLst>
          </p:cNvPr>
          <p:cNvSpPr>
            <a:spLocks noGrp="1"/>
          </p:cNvSpPr>
          <p:nvPr>
            <p:ph type="title"/>
          </p:nvPr>
        </p:nvSpPr>
        <p:spPr/>
        <p:txBody>
          <a:bodyPr>
            <a:normAutofit/>
          </a:bodyPr>
          <a:lstStyle/>
          <a:p>
            <a:r>
              <a:rPr lang="en-US" dirty="0"/>
              <a:t>Three prevailing types of parallelism</a:t>
            </a:r>
          </a:p>
        </p:txBody>
      </p:sp>
      <p:sp>
        <p:nvSpPr>
          <p:cNvPr id="3" name="Content Placeholder 2">
            <a:extLst>
              <a:ext uri="{FF2B5EF4-FFF2-40B4-BE49-F238E27FC236}">
                <a16:creationId xmlns:a16="http://schemas.microsoft.com/office/drawing/2014/main" id="{362AA4EF-44F2-4E7A-AB7C-E103D18524AE}"/>
              </a:ext>
            </a:extLst>
          </p:cNvPr>
          <p:cNvSpPr>
            <a:spLocks noGrp="1"/>
          </p:cNvSpPr>
          <p:nvPr>
            <p:ph idx="1"/>
          </p:nvPr>
        </p:nvSpPr>
        <p:spPr/>
        <p:txBody>
          <a:bodyPr>
            <a:normAutofit/>
          </a:bodyPr>
          <a:lstStyle/>
          <a:p>
            <a:r>
              <a:rPr lang="en-US" sz="3600" dirty="0"/>
              <a:t>During the last decades, many different parallel computing systems appeared on the market. </a:t>
            </a:r>
          </a:p>
          <a:p>
            <a:pPr lvl="1"/>
            <a:r>
              <a:rPr lang="en-US" sz="2800" dirty="0"/>
              <a:t>Supercomputers dedicated for solving specific scientific problems. </a:t>
            </a:r>
          </a:p>
          <a:p>
            <a:pPr lvl="1"/>
            <a:r>
              <a:rPr lang="en-US" sz="2800" dirty="0"/>
              <a:t>Parallelism has  spread all the way down into the consumer market and all kinds of handheld devices.</a:t>
            </a:r>
          </a:p>
        </p:txBody>
      </p:sp>
    </p:spTree>
    <p:extLst>
      <p:ext uri="{BB962C8B-B14F-4D97-AF65-F5344CB8AC3E}">
        <p14:creationId xmlns:p14="http://schemas.microsoft.com/office/powerpoint/2010/main" val="834061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7B2FE-1BB3-70E5-1710-EA283B2392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10E853-90B6-0478-2624-A7B865225C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A2A63EE-BAE3-822B-5520-89A5631B6D89}"/>
              </a:ext>
            </a:extLst>
          </p:cNvPr>
          <p:cNvPicPr>
            <a:picLocks noChangeAspect="1"/>
          </p:cNvPicPr>
          <p:nvPr/>
        </p:nvPicPr>
        <p:blipFill>
          <a:blip r:embed="rId2"/>
          <a:stretch>
            <a:fillRect/>
          </a:stretch>
        </p:blipFill>
        <p:spPr>
          <a:xfrm>
            <a:off x="760722" y="516685"/>
            <a:ext cx="8383278" cy="4320796"/>
          </a:xfrm>
          <a:prstGeom prst="rect">
            <a:avLst/>
          </a:prstGeom>
        </p:spPr>
      </p:pic>
    </p:spTree>
    <p:extLst>
      <p:ext uri="{BB962C8B-B14F-4D97-AF65-F5344CB8AC3E}">
        <p14:creationId xmlns:p14="http://schemas.microsoft.com/office/powerpoint/2010/main" val="10350575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37598-BCCE-2B84-E6CD-81C0F8BE90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712B87-5551-0676-9942-F31027D6304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04EBF22-E618-B739-93E8-DD3A44920F31}"/>
              </a:ext>
            </a:extLst>
          </p:cNvPr>
          <p:cNvPicPr>
            <a:picLocks noChangeAspect="1"/>
          </p:cNvPicPr>
          <p:nvPr/>
        </p:nvPicPr>
        <p:blipFill>
          <a:blip r:embed="rId2"/>
          <a:stretch>
            <a:fillRect/>
          </a:stretch>
        </p:blipFill>
        <p:spPr>
          <a:xfrm>
            <a:off x="685799" y="548640"/>
            <a:ext cx="8286937" cy="3794760"/>
          </a:xfrm>
          <a:prstGeom prst="rect">
            <a:avLst/>
          </a:prstGeom>
        </p:spPr>
      </p:pic>
    </p:spTree>
    <p:extLst>
      <p:ext uri="{BB962C8B-B14F-4D97-AF65-F5344CB8AC3E}">
        <p14:creationId xmlns:p14="http://schemas.microsoft.com/office/powerpoint/2010/main" val="23988808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6B4D-6EB0-376A-8B70-818DF3584D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D25D91-D4B1-27F0-81AB-FC53E2EA1B6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B5ED59A-C86B-CB09-0B73-29A2C70ADF76}"/>
              </a:ext>
            </a:extLst>
          </p:cNvPr>
          <p:cNvPicPr>
            <a:picLocks noChangeAspect="1"/>
          </p:cNvPicPr>
          <p:nvPr/>
        </p:nvPicPr>
        <p:blipFill>
          <a:blip r:embed="rId2"/>
          <a:stretch>
            <a:fillRect/>
          </a:stretch>
        </p:blipFill>
        <p:spPr>
          <a:xfrm>
            <a:off x="685799" y="811402"/>
            <a:ext cx="8275437" cy="4023360"/>
          </a:xfrm>
          <a:prstGeom prst="rect">
            <a:avLst/>
          </a:prstGeom>
        </p:spPr>
      </p:pic>
    </p:spTree>
    <p:extLst>
      <p:ext uri="{BB962C8B-B14F-4D97-AF65-F5344CB8AC3E}">
        <p14:creationId xmlns:p14="http://schemas.microsoft.com/office/powerpoint/2010/main" val="12713456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D9BEC-9E09-51CE-E9DC-EBB914A9C3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68DFEA-A438-EB15-A315-49591AA18F1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F4C1EDE-7C54-6A7A-9ACF-19395AC5E075}"/>
              </a:ext>
            </a:extLst>
          </p:cNvPr>
          <p:cNvPicPr>
            <a:picLocks noChangeAspect="1"/>
          </p:cNvPicPr>
          <p:nvPr/>
        </p:nvPicPr>
        <p:blipFill>
          <a:blip r:embed="rId2"/>
          <a:stretch>
            <a:fillRect/>
          </a:stretch>
        </p:blipFill>
        <p:spPr>
          <a:xfrm>
            <a:off x="685800" y="1447800"/>
            <a:ext cx="7934630" cy="3185160"/>
          </a:xfrm>
          <a:prstGeom prst="rect">
            <a:avLst/>
          </a:prstGeom>
        </p:spPr>
      </p:pic>
    </p:spTree>
    <p:extLst>
      <p:ext uri="{BB962C8B-B14F-4D97-AF65-F5344CB8AC3E}">
        <p14:creationId xmlns:p14="http://schemas.microsoft.com/office/powerpoint/2010/main" val="31716354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42A9-3621-E070-2519-8EA5C51F74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D0EE9B-1996-2F7D-10E0-FB417327BF9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2CB3F10-9EF0-CF27-54DA-757391B55C9C}"/>
              </a:ext>
            </a:extLst>
          </p:cNvPr>
          <p:cNvPicPr>
            <a:picLocks noChangeAspect="1"/>
          </p:cNvPicPr>
          <p:nvPr/>
        </p:nvPicPr>
        <p:blipFill>
          <a:blip r:embed="rId2"/>
          <a:stretch>
            <a:fillRect/>
          </a:stretch>
        </p:blipFill>
        <p:spPr>
          <a:xfrm>
            <a:off x="768097" y="990600"/>
            <a:ext cx="7994904" cy="3946526"/>
          </a:xfrm>
          <a:prstGeom prst="rect">
            <a:avLst/>
          </a:prstGeom>
        </p:spPr>
      </p:pic>
    </p:spTree>
    <p:extLst>
      <p:ext uri="{BB962C8B-B14F-4D97-AF65-F5344CB8AC3E}">
        <p14:creationId xmlns:p14="http://schemas.microsoft.com/office/powerpoint/2010/main" val="31667075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CD4524-DC9B-4392-BC63-D120724088B3}"/>
              </a:ext>
            </a:extLst>
          </p:cNvPr>
          <p:cNvSpPr txBox="1"/>
          <p:nvPr/>
        </p:nvSpPr>
        <p:spPr>
          <a:xfrm>
            <a:off x="367747" y="1524634"/>
            <a:ext cx="3667541" cy="4524315"/>
          </a:xfrm>
          <a:prstGeom prst="rect">
            <a:avLst/>
          </a:prstGeom>
          <a:noFill/>
        </p:spPr>
        <p:txBody>
          <a:bodyPr wrap="square">
            <a:spAutoFit/>
          </a:bodyPr>
          <a:lstStyle/>
          <a:p>
            <a:r>
              <a:rPr lang="en-US" dirty="0"/>
              <a:t>1 # include &lt;</a:t>
            </a:r>
            <a:r>
              <a:rPr lang="en-US" dirty="0" err="1"/>
              <a:t>stdio</a:t>
            </a:r>
            <a:r>
              <a:rPr lang="en-US" dirty="0"/>
              <a:t> .h&gt;</a:t>
            </a:r>
          </a:p>
          <a:p>
            <a:r>
              <a:rPr lang="en-US" dirty="0"/>
              <a:t>2 # include &lt;</a:t>
            </a:r>
            <a:r>
              <a:rPr lang="en-US" dirty="0" err="1"/>
              <a:t>omp.h</a:t>
            </a:r>
            <a:r>
              <a:rPr lang="en-US" dirty="0"/>
              <a:t>&gt;</a:t>
            </a:r>
          </a:p>
          <a:p>
            <a:r>
              <a:rPr lang="en-US" dirty="0"/>
              <a:t>3</a:t>
            </a:r>
          </a:p>
          <a:p>
            <a:r>
              <a:rPr lang="en-US" dirty="0"/>
              <a:t>4 int main ( int </a:t>
            </a:r>
            <a:r>
              <a:rPr lang="en-US" dirty="0" err="1"/>
              <a:t>argc</a:t>
            </a:r>
            <a:r>
              <a:rPr lang="en-US" dirty="0"/>
              <a:t> , char * </a:t>
            </a:r>
            <a:r>
              <a:rPr lang="en-US" dirty="0" err="1"/>
              <a:t>argv</a:t>
            </a:r>
            <a:r>
              <a:rPr lang="en-US" dirty="0"/>
              <a:t> []) {</a:t>
            </a:r>
          </a:p>
          <a:p>
            <a:r>
              <a:rPr lang="en-US" dirty="0"/>
              <a:t>5 int max; </a:t>
            </a:r>
            <a:r>
              <a:rPr lang="en-US" dirty="0" err="1"/>
              <a:t>sscanf</a:t>
            </a:r>
            <a:r>
              <a:rPr lang="en-US" dirty="0"/>
              <a:t> ( </a:t>
            </a:r>
            <a:r>
              <a:rPr lang="en-US" dirty="0" err="1"/>
              <a:t>argv</a:t>
            </a:r>
            <a:r>
              <a:rPr lang="en-US" dirty="0"/>
              <a:t> [1] , "%d", &amp;max );</a:t>
            </a:r>
          </a:p>
          <a:p>
            <a:r>
              <a:rPr lang="en-US" dirty="0"/>
              <a:t>6 int tasks ; </a:t>
            </a:r>
            <a:r>
              <a:rPr lang="en-US" dirty="0" err="1"/>
              <a:t>sscanf</a:t>
            </a:r>
            <a:r>
              <a:rPr lang="en-US" dirty="0"/>
              <a:t> ( </a:t>
            </a:r>
            <a:r>
              <a:rPr lang="en-US" dirty="0" err="1"/>
              <a:t>argv</a:t>
            </a:r>
            <a:r>
              <a:rPr lang="en-US" dirty="0"/>
              <a:t> [2] , "%d", &amp; tasks );</a:t>
            </a:r>
          </a:p>
          <a:p>
            <a:r>
              <a:rPr lang="en-US" dirty="0"/>
              <a:t>7 if ( max % tasks != 0) return 1;</a:t>
            </a:r>
          </a:p>
          <a:p>
            <a:r>
              <a:rPr lang="en-US" dirty="0"/>
              <a:t>8 int sum = 0;</a:t>
            </a:r>
          </a:p>
          <a:p>
            <a:r>
              <a:rPr lang="en-US" dirty="0"/>
              <a:t>9 # pragma </a:t>
            </a:r>
            <a:r>
              <a:rPr lang="en-US" dirty="0" err="1"/>
              <a:t>omp</a:t>
            </a:r>
            <a:r>
              <a:rPr lang="en-US" dirty="0"/>
              <a:t> parallel</a:t>
            </a:r>
          </a:p>
          <a:p>
            <a:r>
              <a:rPr lang="en-US" dirty="0"/>
              <a:t>10 {</a:t>
            </a:r>
          </a:p>
          <a:p>
            <a:r>
              <a:rPr lang="en-US" dirty="0"/>
              <a:t>11 # pragma </a:t>
            </a:r>
            <a:r>
              <a:rPr lang="en-US" dirty="0" err="1"/>
              <a:t>omp</a:t>
            </a:r>
            <a:r>
              <a:rPr lang="en-US" dirty="0"/>
              <a:t> single</a:t>
            </a:r>
          </a:p>
          <a:p>
            <a:r>
              <a:rPr lang="en-US" dirty="0"/>
              <a:t>12 for ( int t = 0; t &lt; tasks ; t ++) {</a:t>
            </a:r>
          </a:p>
          <a:p>
            <a:r>
              <a:rPr lang="en-US" dirty="0"/>
              <a:t>13 # pragma </a:t>
            </a:r>
            <a:r>
              <a:rPr lang="en-US" dirty="0" err="1"/>
              <a:t>omp</a:t>
            </a:r>
            <a:r>
              <a:rPr lang="en-US" dirty="0"/>
              <a:t> task</a:t>
            </a:r>
          </a:p>
          <a:p>
            <a:r>
              <a:rPr lang="en-US" dirty="0"/>
              <a:t>14 { </a:t>
            </a:r>
          </a:p>
        </p:txBody>
      </p:sp>
      <p:sp>
        <p:nvSpPr>
          <p:cNvPr id="7" name="TextBox 6">
            <a:extLst>
              <a:ext uri="{FF2B5EF4-FFF2-40B4-BE49-F238E27FC236}">
                <a16:creationId xmlns:a16="http://schemas.microsoft.com/office/drawing/2014/main" id="{F1FD927D-1467-4297-AC5E-E42F5B23DEBC}"/>
              </a:ext>
            </a:extLst>
          </p:cNvPr>
          <p:cNvSpPr txBox="1"/>
          <p:nvPr/>
        </p:nvSpPr>
        <p:spPr>
          <a:xfrm>
            <a:off x="4204253" y="1524634"/>
            <a:ext cx="4572000" cy="4339650"/>
          </a:xfrm>
          <a:prstGeom prst="rect">
            <a:avLst/>
          </a:prstGeom>
          <a:noFill/>
        </p:spPr>
        <p:txBody>
          <a:bodyPr wrap="square">
            <a:spAutoFit/>
          </a:bodyPr>
          <a:lstStyle/>
          <a:p>
            <a:r>
              <a:rPr lang="en-US" dirty="0"/>
              <a:t>15 int </a:t>
            </a:r>
            <a:r>
              <a:rPr lang="en-US" dirty="0" err="1"/>
              <a:t>local_sum</a:t>
            </a:r>
            <a:r>
              <a:rPr lang="en-US" dirty="0"/>
              <a:t> = 0;</a:t>
            </a:r>
          </a:p>
          <a:p>
            <a:r>
              <a:rPr lang="en-US" dirty="0"/>
              <a:t>16 int lo = (max / tasks ) * (t + 0) + 1;</a:t>
            </a:r>
          </a:p>
          <a:p>
            <a:r>
              <a:rPr lang="en-US" dirty="0"/>
              <a:t>17 int hi = (max / tasks ) * (t + 1) + 0;</a:t>
            </a:r>
          </a:p>
          <a:p>
            <a:r>
              <a:rPr lang="en-US" dirty="0"/>
              <a:t>18 // </a:t>
            </a:r>
            <a:r>
              <a:rPr lang="en-US" dirty="0" err="1"/>
              <a:t>printf</a:t>
            </a:r>
            <a:r>
              <a:rPr lang="en-US" dirty="0"/>
              <a:t> ("% d: %d ..% d\n", </a:t>
            </a:r>
            <a:r>
              <a:rPr lang="en-US" dirty="0" err="1"/>
              <a:t>omp_get_thread_num</a:t>
            </a:r>
            <a:r>
              <a:rPr lang="en-US" dirty="0"/>
              <a:t> () , lo , hi);</a:t>
            </a:r>
          </a:p>
          <a:p>
            <a:r>
              <a:rPr lang="en-US" dirty="0"/>
              <a:t>19 for ( int </a:t>
            </a:r>
            <a:r>
              <a:rPr lang="en-US" dirty="0" err="1"/>
              <a:t>i</a:t>
            </a:r>
            <a:r>
              <a:rPr lang="en-US" dirty="0"/>
              <a:t> = lo; </a:t>
            </a:r>
            <a:r>
              <a:rPr lang="en-US" dirty="0" err="1"/>
              <a:t>i</a:t>
            </a:r>
            <a:r>
              <a:rPr lang="en-US" dirty="0"/>
              <a:t> &lt;= hi; </a:t>
            </a:r>
            <a:r>
              <a:rPr lang="en-US" dirty="0" err="1"/>
              <a:t>i</a:t>
            </a:r>
            <a:r>
              <a:rPr lang="en-US" dirty="0"/>
              <a:t> ++)</a:t>
            </a:r>
          </a:p>
          <a:p>
            <a:r>
              <a:rPr lang="en-US" dirty="0"/>
              <a:t>20 </a:t>
            </a:r>
            <a:r>
              <a:rPr lang="en-US" dirty="0" err="1"/>
              <a:t>local_sum</a:t>
            </a:r>
            <a:r>
              <a:rPr lang="en-US" dirty="0"/>
              <a:t> = </a:t>
            </a:r>
            <a:r>
              <a:rPr lang="en-US" dirty="0" err="1"/>
              <a:t>local_sum</a:t>
            </a:r>
            <a:r>
              <a:rPr lang="en-US" dirty="0"/>
              <a:t> + </a:t>
            </a:r>
            <a:r>
              <a:rPr lang="en-US" dirty="0" err="1"/>
              <a:t>i</a:t>
            </a:r>
            <a:r>
              <a:rPr lang="en-US" dirty="0"/>
              <a:t>;</a:t>
            </a:r>
          </a:p>
          <a:p>
            <a:r>
              <a:rPr lang="en-US" dirty="0"/>
              <a:t>21 # pragma </a:t>
            </a:r>
            <a:r>
              <a:rPr lang="en-US" dirty="0" err="1"/>
              <a:t>omp</a:t>
            </a:r>
            <a:r>
              <a:rPr lang="en-US" dirty="0"/>
              <a:t> </a:t>
            </a:r>
            <a:r>
              <a:rPr lang="en-US" sz="2000" dirty="0"/>
              <a:t>atomic</a:t>
            </a:r>
            <a:endParaRPr lang="en-US" dirty="0"/>
          </a:p>
          <a:p>
            <a:r>
              <a:rPr lang="en-US" dirty="0"/>
              <a:t>22 sum = sum + </a:t>
            </a:r>
            <a:r>
              <a:rPr lang="en-US" dirty="0" err="1"/>
              <a:t>local_sum</a:t>
            </a:r>
            <a:r>
              <a:rPr lang="en-US" dirty="0"/>
              <a:t> ;</a:t>
            </a:r>
          </a:p>
          <a:p>
            <a:r>
              <a:rPr lang="en-US" dirty="0"/>
              <a:t>23 }</a:t>
            </a:r>
          </a:p>
          <a:p>
            <a:r>
              <a:rPr lang="en-US" dirty="0"/>
              <a:t>24 }</a:t>
            </a:r>
          </a:p>
          <a:p>
            <a:r>
              <a:rPr lang="en-US" dirty="0"/>
              <a:t>25 }</a:t>
            </a:r>
          </a:p>
          <a:p>
            <a:r>
              <a:rPr lang="en-US" dirty="0"/>
              <a:t>26 </a:t>
            </a:r>
            <a:r>
              <a:rPr lang="en-US" dirty="0" err="1"/>
              <a:t>printf</a:t>
            </a:r>
            <a:r>
              <a:rPr lang="en-US" dirty="0"/>
              <a:t> ("%d\n", sum );</a:t>
            </a:r>
          </a:p>
          <a:p>
            <a:r>
              <a:rPr lang="en-US" dirty="0"/>
              <a:t>27 return 0;</a:t>
            </a:r>
          </a:p>
          <a:p>
            <a:r>
              <a:rPr lang="en-US" dirty="0"/>
              <a:t>28 }</a:t>
            </a:r>
          </a:p>
        </p:txBody>
      </p:sp>
    </p:spTree>
    <p:extLst>
      <p:ext uri="{BB962C8B-B14F-4D97-AF65-F5344CB8AC3E}">
        <p14:creationId xmlns:p14="http://schemas.microsoft.com/office/powerpoint/2010/main" val="38219335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5E92-62E7-4384-83FD-76C636B6327C}"/>
              </a:ext>
            </a:extLst>
          </p:cNvPr>
          <p:cNvSpPr>
            <a:spLocks noGrp="1"/>
          </p:cNvSpPr>
          <p:nvPr>
            <p:ph type="title"/>
          </p:nvPr>
        </p:nvSpPr>
        <p:spPr/>
        <p:txBody>
          <a:bodyPr/>
          <a:lstStyle/>
          <a:p>
            <a:r>
              <a:rPr lang="en-US" dirty="0"/>
              <a:t>Running independent tasks in parallel</a:t>
            </a:r>
          </a:p>
        </p:txBody>
      </p:sp>
      <p:sp>
        <p:nvSpPr>
          <p:cNvPr id="3" name="Content Placeholder 2">
            <a:extLst>
              <a:ext uri="{FF2B5EF4-FFF2-40B4-BE49-F238E27FC236}">
                <a16:creationId xmlns:a16="http://schemas.microsoft.com/office/drawing/2014/main" id="{156DCE28-61E6-4E2B-AAD9-194DA93B5074}"/>
              </a:ext>
            </a:extLst>
          </p:cNvPr>
          <p:cNvSpPr>
            <a:spLocks noGrp="1"/>
          </p:cNvSpPr>
          <p:nvPr>
            <p:ph idx="1"/>
          </p:nvPr>
        </p:nvSpPr>
        <p:spPr>
          <a:xfrm>
            <a:off x="412955" y="2007807"/>
            <a:ext cx="8293723" cy="4343831"/>
          </a:xfrm>
        </p:spPr>
        <p:txBody>
          <a:bodyPr>
            <a:normAutofit lnSpcReduction="10000"/>
          </a:bodyPr>
          <a:lstStyle/>
          <a:p>
            <a:r>
              <a:rPr lang="en-US" sz="1800" dirty="0"/>
              <a:t>Computing the sum is performed in the parallel block in lines 9–25. </a:t>
            </a:r>
          </a:p>
          <a:p>
            <a:r>
              <a:rPr lang="en-US" sz="1800" dirty="0"/>
              <a:t>For loop in line 12 creates all T tasks where each task is defined by the code in lines 13–23. </a:t>
            </a:r>
          </a:p>
          <a:p>
            <a:r>
              <a:rPr lang="en-US" sz="1800" dirty="0"/>
              <a:t>Once the tasks are created, it is more or less up to OpenMP’s runtime system to schedule tasks and execute them.</a:t>
            </a:r>
          </a:p>
          <a:p>
            <a:r>
              <a:rPr lang="en-US" sz="1800" dirty="0"/>
              <a:t>For loop in line 12 is executed by only one thread as otherwise each thread would create its own set of T tasks. </a:t>
            </a:r>
          </a:p>
          <a:p>
            <a:pPr lvl="1"/>
            <a:r>
              <a:rPr lang="en-US" sz="1500" dirty="0"/>
              <a:t>This is achieved by placing the for loop in line 12 under the OpenMP directive single.</a:t>
            </a:r>
          </a:p>
          <a:p>
            <a:r>
              <a:rPr lang="en-US" sz="1800" dirty="0"/>
              <a:t>The OpenMP directive task in line 13 specifies that the code in lines 14–23 is to be executed as a single task. </a:t>
            </a:r>
          </a:p>
          <a:p>
            <a:r>
              <a:rPr lang="en-US" sz="1800" dirty="0"/>
              <a:t>The local sum is initialized to 0 and the subinterval bounds are computed from the task number, i.e., t. </a:t>
            </a:r>
          </a:p>
          <a:p>
            <a:r>
              <a:rPr lang="en-US" sz="1800" dirty="0"/>
              <a:t>The integers of the subinterval are added up and the local sum is added to the global sum using atomic section to prevent a race condition between two different tasks.</a:t>
            </a:r>
          </a:p>
        </p:txBody>
      </p:sp>
    </p:spTree>
    <p:extLst>
      <p:ext uri="{BB962C8B-B14F-4D97-AF65-F5344CB8AC3E}">
        <p14:creationId xmlns:p14="http://schemas.microsoft.com/office/powerpoint/2010/main" val="12519540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A812-22D8-40B8-85A0-A5ECA72B65CA}"/>
              </a:ext>
            </a:extLst>
          </p:cNvPr>
          <p:cNvSpPr>
            <a:spLocks noGrp="1"/>
          </p:cNvSpPr>
          <p:nvPr>
            <p:ph type="title"/>
          </p:nvPr>
        </p:nvSpPr>
        <p:spPr>
          <a:xfrm>
            <a:off x="628650" y="1101278"/>
            <a:ext cx="7886700" cy="272808"/>
          </a:xfrm>
        </p:spPr>
        <p:txBody>
          <a:bodyPr>
            <a:normAutofit fontScale="90000"/>
          </a:bodyPr>
          <a:lstStyle/>
          <a:p>
            <a:r>
              <a:rPr lang="en-US" dirty="0"/>
              <a:t>Fibonacci numbers</a:t>
            </a:r>
          </a:p>
        </p:txBody>
      </p:sp>
      <p:sp>
        <p:nvSpPr>
          <p:cNvPr id="5" name="TextBox 4">
            <a:extLst>
              <a:ext uri="{FF2B5EF4-FFF2-40B4-BE49-F238E27FC236}">
                <a16:creationId xmlns:a16="http://schemas.microsoft.com/office/drawing/2014/main" id="{0D2EFA33-63B7-4F4E-8139-8BAE40D5A25F}"/>
              </a:ext>
            </a:extLst>
          </p:cNvPr>
          <p:cNvSpPr txBox="1"/>
          <p:nvPr/>
        </p:nvSpPr>
        <p:spPr>
          <a:xfrm>
            <a:off x="1172816" y="1594746"/>
            <a:ext cx="6751983" cy="4401205"/>
          </a:xfrm>
          <a:prstGeom prst="rect">
            <a:avLst/>
          </a:prstGeom>
          <a:noFill/>
        </p:spPr>
        <p:txBody>
          <a:bodyPr wrap="square">
            <a:spAutoFit/>
          </a:bodyPr>
          <a:lstStyle/>
          <a:p>
            <a:r>
              <a:rPr lang="en-US" sz="2000" dirty="0"/>
              <a:t>1 # include &lt;</a:t>
            </a:r>
            <a:r>
              <a:rPr lang="en-US" sz="2000" dirty="0" err="1"/>
              <a:t>stdio</a:t>
            </a:r>
            <a:r>
              <a:rPr lang="en-US" sz="2000" dirty="0"/>
              <a:t> .h&gt;</a:t>
            </a:r>
          </a:p>
          <a:p>
            <a:r>
              <a:rPr lang="en-US" sz="2000" dirty="0"/>
              <a:t>2 # include &lt;</a:t>
            </a:r>
            <a:r>
              <a:rPr lang="en-US" sz="2000" dirty="0" err="1"/>
              <a:t>omp.h</a:t>
            </a:r>
            <a:r>
              <a:rPr lang="en-US" sz="2000" dirty="0"/>
              <a:t>&gt;</a:t>
            </a:r>
          </a:p>
          <a:p>
            <a:r>
              <a:rPr lang="en-US" sz="2000" dirty="0"/>
              <a:t>3</a:t>
            </a:r>
          </a:p>
          <a:p>
            <a:r>
              <a:rPr lang="en-US" sz="2000" dirty="0"/>
              <a:t>4 long fib (int n) { return (n &lt; 2 ? 1 : fib (n - 1) + fib (n - 2)); }</a:t>
            </a:r>
          </a:p>
          <a:p>
            <a:r>
              <a:rPr lang="en-US" sz="2000" dirty="0"/>
              <a:t>5</a:t>
            </a:r>
          </a:p>
          <a:p>
            <a:r>
              <a:rPr lang="en-US" sz="2000" dirty="0"/>
              <a:t>6 int main ( int </a:t>
            </a:r>
            <a:r>
              <a:rPr lang="en-US" sz="2000" dirty="0" err="1"/>
              <a:t>argc</a:t>
            </a:r>
            <a:r>
              <a:rPr lang="en-US" sz="2000" dirty="0"/>
              <a:t> , char * </a:t>
            </a:r>
            <a:r>
              <a:rPr lang="en-US" sz="2000" dirty="0" err="1"/>
              <a:t>argv</a:t>
            </a:r>
            <a:r>
              <a:rPr lang="en-US" sz="2000" dirty="0"/>
              <a:t> []) {</a:t>
            </a:r>
          </a:p>
          <a:p>
            <a:r>
              <a:rPr lang="en-US" sz="2000" dirty="0"/>
              <a:t>7 int max; </a:t>
            </a:r>
            <a:r>
              <a:rPr lang="en-US" sz="2000" dirty="0" err="1"/>
              <a:t>sscanf</a:t>
            </a:r>
            <a:r>
              <a:rPr lang="en-US" sz="2000" dirty="0"/>
              <a:t> ( </a:t>
            </a:r>
            <a:r>
              <a:rPr lang="en-US" sz="2000" dirty="0" err="1"/>
              <a:t>argv</a:t>
            </a:r>
            <a:r>
              <a:rPr lang="en-US" sz="2000" dirty="0"/>
              <a:t> [1] , "%d", &amp;max );</a:t>
            </a:r>
          </a:p>
          <a:p>
            <a:r>
              <a:rPr lang="en-US" sz="2000" dirty="0"/>
              <a:t>8 # pragma </a:t>
            </a:r>
            <a:r>
              <a:rPr lang="en-US" sz="2000" dirty="0" err="1"/>
              <a:t>omp</a:t>
            </a:r>
            <a:r>
              <a:rPr lang="en-US" sz="2000" dirty="0"/>
              <a:t> parallel</a:t>
            </a:r>
          </a:p>
          <a:p>
            <a:r>
              <a:rPr lang="en-US" sz="2000" dirty="0"/>
              <a:t>9 # pragma </a:t>
            </a:r>
            <a:r>
              <a:rPr lang="en-US" sz="2000" dirty="0" err="1"/>
              <a:t>omp</a:t>
            </a:r>
            <a:r>
              <a:rPr lang="en-US" sz="2000" dirty="0"/>
              <a:t> single</a:t>
            </a:r>
          </a:p>
          <a:p>
            <a:r>
              <a:rPr lang="en-US" sz="2000" dirty="0"/>
              <a:t>10 for ( int n = 1; n &lt;= max; n ++)</a:t>
            </a:r>
          </a:p>
          <a:p>
            <a:r>
              <a:rPr lang="en-US" sz="2000" dirty="0"/>
              <a:t>11 # pragma </a:t>
            </a:r>
            <a:r>
              <a:rPr lang="en-US" sz="2000" dirty="0" err="1"/>
              <a:t>omp</a:t>
            </a:r>
            <a:r>
              <a:rPr lang="en-US" sz="2000" dirty="0"/>
              <a:t> task</a:t>
            </a:r>
          </a:p>
          <a:p>
            <a:r>
              <a:rPr lang="en-US" sz="2000" dirty="0"/>
              <a:t>12 </a:t>
            </a:r>
            <a:r>
              <a:rPr lang="en-US" sz="2000" dirty="0" err="1"/>
              <a:t>printf</a:t>
            </a:r>
            <a:r>
              <a:rPr lang="en-US" sz="2000" dirty="0"/>
              <a:t> ("%d: %d %</a:t>
            </a:r>
            <a:r>
              <a:rPr lang="en-US" sz="2000" dirty="0" err="1"/>
              <a:t>ld</a:t>
            </a:r>
            <a:r>
              <a:rPr lang="en-US" sz="2000" dirty="0"/>
              <a:t>\n", </a:t>
            </a:r>
            <a:r>
              <a:rPr lang="en-US" sz="2000" dirty="0" err="1"/>
              <a:t>omp_get_thread_num</a:t>
            </a:r>
            <a:r>
              <a:rPr lang="en-US" sz="2000" dirty="0"/>
              <a:t> () , n, fib (n));</a:t>
            </a:r>
          </a:p>
          <a:p>
            <a:r>
              <a:rPr lang="en-US" sz="2000" dirty="0"/>
              <a:t>13 return 0;</a:t>
            </a:r>
          </a:p>
          <a:p>
            <a:r>
              <a:rPr lang="en-US" sz="2000" dirty="0"/>
              <a:t>14 }</a:t>
            </a:r>
          </a:p>
        </p:txBody>
      </p:sp>
    </p:spTree>
    <p:extLst>
      <p:ext uri="{BB962C8B-B14F-4D97-AF65-F5344CB8AC3E}">
        <p14:creationId xmlns:p14="http://schemas.microsoft.com/office/powerpoint/2010/main" val="4285615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BAC3-EE33-47AF-9DB9-83C3D3F12CC5}"/>
              </a:ext>
            </a:extLst>
          </p:cNvPr>
          <p:cNvSpPr>
            <a:spLocks noGrp="1"/>
          </p:cNvSpPr>
          <p:nvPr>
            <p:ph type="title"/>
          </p:nvPr>
        </p:nvSpPr>
        <p:spPr/>
        <p:txBody>
          <a:bodyPr/>
          <a:lstStyle/>
          <a:p>
            <a:r>
              <a:rPr lang="en-US" dirty="0"/>
              <a:t>OpenMP: tasks</a:t>
            </a:r>
          </a:p>
        </p:txBody>
      </p:sp>
      <p:sp>
        <p:nvSpPr>
          <p:cNvPr id="3" name="Content Placeholder 2">
            <a:extLst>
              <a:ext uri="{FF2B5EF4-FFF2-40B4-BE49-F238E27FC236}">
                <a16:creationId xmlns:a16="http://schemas.microsoft.com/office/drawing/2014/main" id="{C51A7DD0-865E-4FE0-A9A0-9F12C0C75717}"/>
              </a:ext>
            </a:extLst>
          </p:cNvPr>
          <p:cNvSpPr>
            <a:spLocks noGrp="1"/>
          </p:cNvSpPr>
          <p:nvPr>
            <p:ph idx="1"/>
          </p:nvPr>
        </p:nvSpPr>
        <p:spPr/>
        <p:txBody>
          <a:bodyPr>
            <a:normAutofit/>
          </a:bodyPr>
          <a:lstStyle/>
          <a:p>
            <a:r>
              <a:rPr lang="en-US" sz="2400" dirty="0"/>
              <a:t>Task is declared using the directive</a:t>
            </a:r>
          </a:p>
          <a:p>
            <a:pPr marL="0" indent="0">
              <a:buNone/>
            </a:pPr>
            <a:r>
              <a:rPr lang="en-US" sz="2400" dirty="0"/>
              <a:t>	#pragma </a:t>
            </a:r>
            <a:r>
              <a:rPr lang="en-US" sz="2400" dirty="0" err="1"/>
              <a:t>omp</a:t>
            </a:r>
            <a:r>
              <a:rPr lang="en-US" sz="2400" dirty="0"/>
              <a:t> task [clause [[,] clause] . . . ]</a:t>
            </a:r>
          </a:p>
          <a:p>
            <a:pPr marL="0" indent="0">
              <a:buNone/>
            </a:pPr>
            <a:r>
              <a:rPr lang="en-US" sz="2400" dirty="0"/>
              <a:t>	structured-block</a:t>
            </a:r>
          </a:p>
          <a:p>
            <a:r>
              <a:rPr lang="en-US" sz="2400" dirty="0"/>
              <a:t>Task directive creates a new task that executes structured-block. </a:t>
            </a:r>
          </a:p>
          <a:p>
            <a:r>
              <a:rPr lang="en-US" sz="2400" dirty="0"/>
              <a:t>New task can be executed immediately or can be deferred. </a:t>
            </a:r>
          </a:p>
          <a:p>
            <a:r>
              <a:rPr lang="en-US" sz="2400" dirty="0"/>
              <a:t>A deferred task can be later executed by any thread in the team.</a:t>
            </a:r>
          </a:p>
        </p:txBody>
      </p:sp>
    </p:spTree>
    <p:extLst>
      <p:ext uri="{BB962C8B-B14F-4D97-AF65-F5344CB8AC3E}">
        <p14:creationId xmlns:p14="http://schemas.microsoft.com/office/powerpoint/2010/main" val="40275965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8849-913B-4161-AB4B-3E2742E9AD55}"/>
              </a:ext>
            </a:extLst>
          </p:cNvPr>
          <p:cNvSpPr>
            <a:spLocks noGrp="1"/>
          </p:cNvSpPr>
          <p:nvPr>
            <p:ph type="title"/>
          </p:nvPr>
        </p:nvSpPr>
        <p:spPr/>
        <p:txBody>
          <a:bodyPr/>
          <a:lstStyle/>
          <a:p>
            <a:r>
              <a:rPr lang="en-US" dirty="0"/>
              <a:t>OpenMP: tasks</a:t>
            </a:r>
          </a:p>
        </p:txBody>
      </p:sp>
      <p:sp>
        <p:nvSpPr>
          <p:cNvPr id="3" name="Content Placeholder 2">
            <a:extLst>
              <a:ext uri="{FF2B5EF4-FFF2-40B4-BE49-F238E27FC236}">
                <a16:creationId xmlns:a16="http://schemas.microsoft.com/office/drawing/2014/main" id="{205A5B38-0649-4D65-9B01-69A60338490D}"/>
              </a:ext>
            </a:extLst>
          </p:cNvPr>
          <p:cNvSpPr>
            <a:spLocks noGrp="1"/>
          </p:cNvSpPr>
          <p:nvPr>
            <p:ph idx="1"/>
          </p:nvPr>
        </p:nvSpPr>
        <p:spPr>
          <a:xfrm>
            <a:off x="487018" y="1910798"/>
            <a:ext cx="8028332" cy="3579175"/>
          </a:xfrm>
        </p:spPr>
        <p:txBody>
          <a:bodyPr>
            <a:normAutofit fontScale="92500" lnSpcReduction="10000"/>
          </a:bodyPr>
          <a:lstStyle/>
          <a:p>
            <a:r>
              <a:rPr lang="en-US" sz="2700" dirty="0"/>
              <a:t>The task directive can be further refined by a number of clauses, the most important being the following ones:</a:t>
            </a:r>
          </a:p>
          <a:p>
            <a:pPr lvl="1"/>
            <a:r>
              <a:rPr lang="en-US" sz="2400" dirty="0"/>
              <a:t>final(scalar-logical-expression) causes, if scalar-logical-expression evaluates to true, that the created task does not generate any new tasks any more,</a:t>
            </a:r>
          </a:p>
          <a:p>
            <a:pPr lvl="2"/>
            <a:r>
              <a:rPr lang="en-US" sz="2100" dirty="0"/>
              <a:t>i.e., the code of would-be-generated new subtasks is included in and thus executed within this task;</a:t>
            </a:r>
          </a:p>
          <a:p>
            <a:pPr lvl="1"/>
            <a:r>
              <a:rPr lang="en-US" sz="2400" dirty="0"/>
              <a:t> if([task:] scalar-logical-expression) causes, if scalar-logical-expression evaluates to false, that an undeterred task is created</a:t>
            </a:r>
          </a:p>
          <a:p>
            <a:pPr lvl="2"/>
            <a:r>
              <a:rPr lang="en-US" sz="2100" dirty="0"/>
              <a:t> i.e., the created task  suspends the creating task until the created task is finished.</a:t>
            </a:r>
          </a:p>
        </p:txBody>
      </p:sp>
    </p:spTree>
    <p:extLst>
      <p:ext uri="{BB962C8B-B14F-4D97-AF65-F5344CB8AC3E}">
        <p14:creationId xmlns:p14="http://schemas.microsoft.com/office/powerpoint/2010/main" val="3189906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2AFA6B-4779-4466-B53D-28B007D74EFC}"/>
              </a:ext>
            </a:extLst>
          </p:cNvPr>
          <p:cNvPicPr>
            <a:picLocks noChangeAspect="1"/>
          </p:cNvPicPr>
          <p:nvPr/>
        </p:nvPicPr>
        <p:blipFill>
          <a:blip r:embed="rId2"/>
          <a:stretch>
            <a:fillRect/>
          </a:stretch>
        </p:blipFill>
        <p:spPr>
          <a:xfrm>
            <a:off x="1428750" y="246503"/>
            <a:ext cx="6286500" cy="5743575"/>
          </a:xfrm>
          <a:prstGeom prst="rect">
            <a:avLst/>
          </a:prstGeom>
        </p:spPr>
      </p:pic>
      <p:sp>
        <p:nvSpPr>
          <p:cNvPr id="6" name="TextBox 5">
            <a:extLst>
              <a:ext uri="{FF2B5EF4-FFF2-40B4-BE49-F238E27FC236}">
                <a16:creationId xmlns:a16="http://schemas.microsoft.com/office/drawing/2014/main" id="{773375C9-68AB-4FD1-AE5A-74871194F2C2}"/>
              </a:ext>
            </a:extLst>
          </p:cNvPr>
          <p:cNvSpPr txBox="1"/>
          <p:nvPr/>
        </p:nvSpPr>
        <p:spPr>
          <a:xfrm>
            <a:off x="914400" y="6160697"/>
            <a:ext cx="5334000" cy="369332"/>
          </a:xfrm>
          <a:prstGeom prst="rect">
            <a:avLst/>
          </a:prstGeom>
          <a:noFill/>
        </p:spPr>
        <p:txBody>
          <a:bodyPr wrap="square">
            <a:spAutoFit/>
          </a:bodyPr>
          <a:lstStyle/>
          <a:p>
            <a:r>
              <a:rPr lang="en-US" dirty="0"/>
              <a:t>https://www.youtube.com/watch?v=XZmGGAbHqa0</a:t>
            </a:r>
          </a:p>
        </p:txBody>
      </p:sp>
    </p:spTree>
    <p:extLst>
      <p:ext uri="{BB962C8B-B14F-4D97-AF65-F5344CB8AC3E}">
        <p14:creationId xmlns:p14="http://schemas.microsoft.com/office/powerpoint/2010/main" val="27615846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44B0-1DA8-4B54-B49F-D2C564230444}"/>
              </a:ext>
            </a:extLst>
          </p:cNvPr>
          <p:cNvSpPr>
            <a:spLocks noGrp="1"/>
          </p:cNvSpPr>
          <p:nvPr>
            <p:ph type="title"/>
          </p:nvPr>
        </p:nvSpPr>
        <p:spPr/>
        <p:txBody>
          <a:bodyPr/>
          <a:lstStyle/>
          <a:p>
            <a:r>
              <a:rPr lang="en-US" dirty="0"/>
              <a:t>OpenMP: limiting execution to a single thread</a:t>
            </a:r>
          </a:p>
        </p:txBody>
      </p:sp>
      <p:sp>
        <p:nvSpPr>
          <p:cNvPr id="3" name="Content Placeholder 2">
            <a:extLst>
              <a:ext uri="{FF2B5EF4-FFF2-40B4-BE49-F238E27FC236}">
                <a16:creationId xmlns:a16="http://schemas.microsoft.com/office/drawing/2014/main" id="{1C29198D-3479-40CE-8E39-2D7B9314DF19}"/>
              </a:ext>
            </a:extLst>
          </p:cNvPr>
          <p:cNvSpPr>
            <a:spLocks noGrp="1"/>
          </p:cNvSpPr>
          <p:nvPr>
            <p:ph idx="1"/>
          </p:nvPr>
        </p:nvSpPr>
        <p:spPr/>
        <p:txBody>
          <a:bodyPr>
            <a:normAutofit/>
          </a:bodyPr>
          <a:lstStyle/>
          <a:p>
            <a:r>
              <a:rPr lang="en-US" sz="2400" dirty="0"/>
              <a:t>Within a parallel section, the directive</a:t>
            </a:r>
          </a:p>
          <a:p>
            <a:pPr marL="0" indent="0">
              <a:buNone/>
            </a:pPr>
            <a:r>
              <a:rPr lang="en-US" sz="2400" dirty="0"/>
              <a:t>	#pragma </a:t>
            </a:r>
            <a:r>
              <a:rPr lang="en-US" sz="2400" dirty="0" err="1"/>
              <a:t>omp</a:t>
            </a:r>
            <a:r>
              <a:rPr lang="en-US" sz="2400" dirty="0"/>
              <a:t> single [clause [[,] clause] . . . ]</a:t>
            </a:r>
          </a:p>
          <a:p>
            <a:pPr marL="0" indent="0">
              <a:buNone/>
            </a:pPr>
            <a:r>
              <a:rPr lang="en-US" sz="2400" dirty="0"/>
              <a:t>	structured-block</a:t>
            </a:r>
          </a:p>
          <a:p>
            <a:r>
              <a:rPr lang="en-US" sz="2400" dirty="0"/>
              <a:t>causes structured-block to be executed by exactly one thread in a team (not necessarily the master thread). </a:t>
            </a:r>
          </a:p>
          <a:p>
            <a:r>
              <a:rPr lang="en-US" sz="2400" dirty="0"/>
              <a:t>If not specified otherwise, all other threads wait idle at the implicit barrier at the end of the single directive.</a:t>
            </a:r>
          </a:p>
        </p:txBody>
      </p:sp>
    </p:spTree>
    <p:extLst>
      <p:ext uri="{BB962C8B-B14F-4D97-AF65-F5344CB8AC3E}">
        <p14:creationId xmlns:p14="http://schemas.microsoft.com/office/powerpoint/2010/main" val="29206511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9F78-2DC3-433F-8B7E-5DC691C8BD5B}"/>
              </a:ext>
            </a:extLst>
          </p:cNvPr>
          <p:cNvSpPr>
            <a:spLocks noGrp="1"/>
          </p:cNvSpPr>
          <p:nvPr>
            <p:ph type="title"/>
          </p:nvPr>
        </p:nvSpPr>
        <p:spPr/>
        <p:txBody>
          <a:bodyPr/>
          <a:lstStyle/>
          <a:p>
            <a:r>
              <a:rPr lang="en-US" dirty="0"/>
              <a:t>OpenMP: limiting execution to a single thread</a:t>
            </a:r>
          </a:p>
        </p:txBody>
      </p:sp>
      <p:sp>
        <p:nvSpPr>
          <p:cNvPr id="3" name="Content Placeholder 2">
            <a:extLst>
              <a:ext uri="{FF2B5EF4-FFF2-40B4-BE49-F238E27FC236}">
                <a16:creationId xmlns:a16="http://schemas.microsoft.com/office/drawing/2014/main" id="{ADBE66AE-DB64-4A76-9C93-1B6C9DF72C2A}"/>
              </a:ext>
            </a:extLst>
          </p:cNvPr>
          <p:cNvSpPr>
            <a:spLocks noGrp="1"/>
          </p:cNvSpPr>
          <p:nvPr>
            <p:ph idx="1"/>
          </p:nvPr>
        </p:nvSpPr>
        <p:spPr/>
        <p:txBody>
          <a:bodyPr>
            <a:normAutofit/>
          </a:bodyPr>
          <a:lstStyle/>
          <a:p>
            <a:r>
              <a:rPr lang="en-US" sz="2700" dirty="0"/>
              <a:t>The most important clauses are the following:</a:t>
            </a:r>
          </a:p>
          <a:p>
            <a:pPr lvl="1"/>
            <a:r>
              <a:rPr lang="en-US" sz="2400" b="1" dirty="0"/>
              <a:t>private(list) </a:t>
            </a:r>
            <a:r>
              <a:rPr lang="en-US" sz="2400" dirty="0"/>
              <a:t>specifies that each variable in the list is private to the code executed within the single directive;</a:t>
            </a:r>
          </a:p>
          <a:p>
            <a:pPr lvl="1"/>
            <a:r>
              <a:rPr lang="en-US" sz="2400" b="1" dirty="0" err="1"/>
              <a:t>nowait</a:t>
            </a:r>
            <a:r>
              <a:rPr lang="en-US" sz="2400" b="1" dirty="0"/>
              <a:t> </a:t>
            </a:r>
            <a:r>
              <a:rPr lang="en-US" sz="2400" dirty="0"/>
              <a:t>removes the implicit barrier at the end of the single directive and thus allows other threads in the team to proceed without waiting for the code under the single directive to finish.</a:t>
            </a:r>
          </a:p>
        </p:txBody>
      </p:sp>
    </p:spTree>
    <p:extLst>
      <p:ext uri="{BB962C8B-B14F-4D97-AF65-F5344CB8AC3E}">
        <p14:creationId xmlns:p14="http://schemas.microsoft.com/office/powerpoint/2010/main" val="21260946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879A-01EF-48A3-86FB-DF45EB299353}"/>
              </a:ext>
            </a:extLst>
          </p:cNvPr>
          <p:cNvSpPr>
            <a:spLocks noGrp="1"/>
          </p:cNvSpPr>
          <p:nvPr>
            <p:ph type="title"/>
          </p:nvPr>
        </p:nvSpPr>
        <p:spPr>
          <a:xfrm>
            <a:off x="628650" y="1131094"/>
            <a:ext cx="7886700" cy="241904"/>
          </a:xfrm>
        </p:spPr>
        <p:txBody>
          <a:bodyPr>
            <a:normAutofit fontScale="90000"/>
          </a:bodyPr>
          <a:lstStyle/>
          <a:p>
            <a:r>
              <a:rPr lang="en-US" dirty="0"/>
              <a:t>Quicksort</a:t>
            </a:r>
          </a:p>
        </p:txBody>
      </p:sp>
      <p:sp>
        <p:nvSpPr>
          <p:cNvPr id="3" name="Content Placeholder 2">
            <a:extLst>
              <a:ext uri="{FF2B5EF4-FFF2-40B4-BE49-F238E27FC236}">
                <a16:creationId xmlns:a16="http://schemas.microsoft.com/office/drawing/2014/main" id="{68FEEB39-4AA8-47E8-A628-C847F7035097}"/>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FEC01E32-F879-4F37-B4B8-571122DA894F}"/>
              </a:ext>
            </a:extLst>
          </p:cNvPr>
          <p:cNvSpPr txBox="1"/>
          <p:nvPr/>
        </p:nvSpPr>
        <p:spPr>
          <a:xfrm>
            <a:off x="2454965" y="857251"/>
            <a:ext cx="6997148" cy="4916731"/>
          </a:xfrm>
          <a:prstGeom prst="rect">
            <a:avLst/>
          </a:prstGeom>
          <a:noFill/>
        </p:spPr>
        <p:txBody>
          <a:bodyPr wrap="square">
            <a:spAutoFit/>
          </a:bodyPr>
          <a:lstStyle/>
          <a:p>
            <a:r>
              <a:rPr lang="en-US" sz="1650" dirty="0"/>
              <a:t>1 void </a:t>
            </a:r>
            <a:r>
              <a:rPr lang="en-US" sz="1650" dirty="0" err="1"/>
              <a:t>par_qsort</a:t>
            </a:r>
            <a:r>
              <a:rPr lang="en-US" sz="1650" dirty="0"/>
              <a:t> ( char ** data , int lo , int hi ,</a:t>
            </a:r>
          </a:p>
          <a:p>
            <a:r>
              <a:rPr lang="en-US" sz="1650" dirty="0"/>
              <a:t>2 int (* compare )( const char *, const char *)) {</a:t>
            </a:r>
          </a:p>
          <a:p>
            <a:r>
              <a:rPr lang="en-US" sz="1650" dirty="0"/>
              <a:t>3 if (lo &gt; hi) return ;</a:t>
            </a:r>
          </a:p>
          <a:p>
            <a:r>
              <a:rPr lang="en-US" sz="1650" dirty="0"/>
              <a:t>4 int l = lo;</a:t>
            </a:r>
          </a:p>
          <a:p>
            <a:r>
              <a:rPr lang="en-US" sz="1650" dirty="0"/>
              <a:t>5 int h = hi;</a:t>
            </a:r>
          </a:p>
          <a:p>
            <a:r>
              <a:rPr lang="en-US" sz="1650" dirty="0"/>
              <a:t>6 char *p = data [( hi + lo) / 2];</a:t>
            </a:r>
          </a:p>
          <a:p>
            <a:r>
              <a:rPr lang="en-US" sz="1650" dirty="0"/>
              <a:t>7 while (l &lt;= h) {</a:t>
            </a:r>
          </a:p>
          <a:p>
            <a:r>
              <a:rPr lang="en-US" sz="1650" dirty="0"/>
              <a:t>8 while ( compare ( data [l], p) &lt; 0) l ++;</a:t>
            </a:r>
          </a:p>
          <a:p>
            <a:r>
              <a:rPr lang="en-US" sz="1650" dirty="0"/>
              <a:t>9 while ( compare ( data [h], p) &gt; 0) h --;</a:t>
            </a:r>
          </a:p>
          <a:p>
            <a:r>
              <a:rPr lang="en-US" sz="1650" dirty="0"/>
              <a:t>10 if (l &lt;= h) {</a:t>
            </a:r>
          </a:p>
          <a:p>
            <a:r>
              <a:rPr lang="en-US" sz="1650" dirty="0"/>
              <a:t>11 char *</a:t>
            </a:r>
            <a:r>
              <a:rPr lang="en-US" sz="1650" dirty="0" err="1"/>
              <a:t>tmp</a:t>
            </a:r>
            <a:r>
              <a:rPr lang="en-US" sz="1650" dirty="0"/>
              <a:t> = data [l]; data [l] = data [h]; data [h] = </a:t>
            </a:r>
            <a:r>
              <a:rPr lang="en-US" sz="1650" dirty="0" err="1"/>
              <a:t>tmp</a:t>
            </a:r>
            <a:r>
              <a:rPr lang="en-US" sz="1650" dirty="0"/>
              <a:t> ;</a:t>
            </a:r>
          </a:p>
          <a:p>
            <a:r>
              <a:rPr lang="en-US" sz="1650" dirty="0"/>
              <a:t>12 l++; h --;</a:t>
            </a:r>
          </a:p>
          <a:p>
            <a:r>
              <a:rPr lang="en-US" sz="1650" dirty="0"/>
              <a:t>13 }</a:t>
            </a:r>
          </a:p>
          <a:p>
            <a:r>
              <a:rPr lang="en-US" sz="1650" dirty="0"/>
              <a:t>14 }</a:t>
            </a:r>
          </a:p>
          <a:p>
            <a:r>
              <a:rPr lang="en-US" sz="1650" dirty="0"/>
              <a:t>15 # pragma </a:t>
            </a:r>
            <a:r>
              <a:rPr lang="en-US" sz="1650" dirty="0" err="1"/>
              <a:t>omp</a:t>
            </a:r>
            <a:r>
              <a:rPr lang="en-US" sz="1650" dirty="0"/>
              <a:t> task final (h - lo &lt; 1000)</a:t>
            </a:r>
          </a:p>
          <a:p>
            <a:r>
              <a:rPr lang="en-US" sz="1650" dirty="0"/>
              <a:t>16 </a:t>
            </a:r>
            <a:r>
              <a:rPr lang="en-US" sz="1650" dirty="0" err="1"/>
              <a:t>par_qsort</a:t>
            </a:r>
            <a:r>
              <a:rPr lang="en-US" sz="1650" dirty="0"/>
              <a:t> (data , lo , h, compare );</a:t>
            </a:r>
          </a:p>
          <a:p>
            <a:r>
              <a:rPr lang="en-US" sz="1650" dirty="0"/>
              <a:t>17 # pragma </a:t>
            </a:r>
            <a:r>
              <a:rPr lang="en-US" sz="1650" dirty="0" err="1"/>
              <a:t>omp</a:t>
            </a:r>
            <a:r>
              <a:rPr lang="en-US" sz="1650" dirty="0"/>
              <a:t> task final (hi - l &lt; 1000)</a:t>
            </a:r>
          </a:p>
          <a:p>
            <a:r>
              <a:rPr lang="en-US" sz="1650" dirty="0"/>
              <a:t>18 </a:t>
            </a:r>
            <a:r>
              <a:rPr lang="en-US" sz="1650" dirty="0" err="1"/>
              <a:t>par_qsort</a:t>
            </a:r>
            <a:r>
              <a:rPr lang="en-US" sz="1650" dirty="0"/>
              <a:t> (data , l, hi , compare );</a:t>
            </a:r>
          </a:p>
          <a:p>
            <a:r>
              <a:rPr lang="en-US" sz="1650" dirty="0"/>
              <a:t>19</a:t>
            </a:r>
          </a:p>
        </p:txBody>
      </p:sp>
    </p:spTree>
    <p:extLst>
      <p:ext uri="{BB962C8B-B14F-4D97-AF65-F5344CB8AC3E}">
        <p14:creationId xmlns:p14="http://schemas.microsoft.com/office/powerpoint/2010/main" val="41498852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F074-0AA9-4300-B041-2784A5BB7927}"/>
              </a:ext>
            </a:extLst>
          </p:cNvPr>
          <p:cNvSpPr>
            <a:spLocks noGrp="1"/>
          </p:cNvSpPr>
          <p:nvPr>
            <p:ph type="title"/>
          </p:nvPr>
        </p:nvSpPr>
        <p:spPr/>
        <p:txBody>
          <a:bodyPr/>
          <a:lstStyle/>
          <a:p>
            <a:r>
              <a:rPr lang="en-US" dirty="0"/>
              <a:t>Quicksort</a:t>
            </a:r>
          </a:p>
        </p:txBody>
      </p:sp>
      <p:sp>
        <p:nvSpPr>
          <p:cNvPr id="3" name="Content Placeholder 2">
            <a:extLst>
              <a:ext uri="{FF2B5EF4-FFF2-40B4-BE49-F238E27FC236}">
                <a16:creationId xmlns:a16="http://schemas.microsoft.com/office/drawing/2014/main" id="{DC8FCABE-961D-449A-89DB-27EDF4BBDCF2}"/>
              </a:ext>
            </a:extLst>
          </p:cNvPr>
          <p:cNvSpPr>
            <a:spLocks noGrp="1"/>
          </p:cNvSpPr>
          <p:nvPr>
            <p:ph idx="1"/>
          </p:nvPr>
        </p:nvSpPr>
        <p:spPr/>
        <p:txBody>
          <a:bodyPr>
            <a:normAutofit/>
          </a:bodyPr>
          <a:lstStyle/>
          <a:p>
            <a:r>
              <a:rPr lang="en-US" dirty="0"/>
              <a:t>The recursive calls are modified because they can be performed independently, i.e., at the same time. </a:t>
            </a:r>
          </a:p>
          <a:p>
            <a:r>
              <a:rPr lang="en-US" dirty="0"/>
              <a:t>Each of the two recursive calls is therefore executed as its own task.</a:t>
            </a:r>
          </a:p>
          <a:p>
            <a:r>
              <a:rPr lang="en-US" dirty="0"/>
              <a:t>Creating a new task only makes sense if a part of the table that must be sorted using a recursive call is big enough. </a:t>
            </a:r>
          </a:p>
          <a:p>
            <a:r>
              <a:rPr lang="en-US" dirty="0"/>
              <a:t>clause final in lines 15 and 17 is used to prevent creating new tasks for parts of table that contain less that 1000 elements. </a:t>
            </a:r>
          </a:p>
        </p:txBody>
      </p:sp>
    </p:spTree>
    <p:extLst>
      <p:ext uri="{BB962C8B-B14F-4D97-AF65-F5344CB8AC3E}">
        <p14:creationId xmlns:p14="http://schemas.microsoft.com/office/powerpoint/2010/main" val="24066360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FD2E-6749-4A5F-A2D0-AFFA52FB2553}"/>
              </a:ext>
            </a:extLst>
          </p:cNvPr>
          <p:cNvSpPr>
            <a:spLocks noGrp="1"/>
          </p:cNvSpPr>
          <p:nvPr>
            <p:ph type="title"/>
          </p:nvPr>
        </p:nvSpPr>
        <p:spPr/>
        <p:txBody>
          <a:bodyPr/>
          <a:lstStyle/>
          <a:p>
            <a:r>
              <a:rPr lang="en-US" dirty="0"/>
              <a:t>call of the parallel implementation of the Quicksort algorithm.</a:t>
            </a:r>
          </a:p>
        </p:txBody>
      </p:sp>
      <p:sp>
        <p:nvSpPr>
          <p:cNvPr id="5" name="TextBox 4">
            <a:extLst>
              <a:ext uri="{FF2B5EF4-FFF2-40B4-BE49-F238E27FC236}">
                <a16:creationId xmlns:a16="http://schemas.microsoft.com/office/drawing/2014/main" id="{79842A12-EF79-4D4F-9709-BA217C87F1D5}"/>
              </a:ext>
            </a:extLst>
          </p:cNvPr>
          <p:cNvSpPr txBox="1"/>
          <p:nvPr/>
        </p:nvSpPr>
        <p:spPr>
          <a:xfrm>
            <a:off x="1043610" y="2435191"/>
            <a:ext cx="6649278" cy="1200329"/>
          </a:xfrm>
          <a:prstGeom prst="rect">
            <a:avLst/>
          </a:prstGeom>
          <a:noFill/>
        </p:spPr>
        <p:txBody>
          <a:bodyPr wrap="square">
            <a:spAutoFit/>
          </a:bodyPr>
          <a:lstStyle/>
          <a:p>
            <a:r>
              <a:rPr lang="en-US" sz="2400" dirty="0"/>
              <a:t>1 # pragma </a:t>
            </a:r>
            <a:r>
              <a:rPr lang="en-US" sz="2400" dirty="0" err="1"/>
              <a:t>omp</a:t>
            </a:r>
            <a:r>
              <a:rPr lang="en-US" sz="2400" dirty="0"/>
              <a:t> parallel</a:t>
            </a:r>
          </a:p>
          <a:p>
            <a:r>
              <a:rPr lang="en-US" sz="2400" dirty="0"/>
              <a:t>2 # pragma </a:t>
            </a:r>
            <a:r>
              <a:rPr lang="en-US" sz="2400" dirty="0" err="1"/>
              <a:t>omp</a:t>
            </a:r>
            <a:r>
              <a:rPr lang="en-US" sz="2400" dirty="0"/>
              <a:t> single</a:t>
            </a:r>
          </a:p>
          <a:p>
            <a:r>
              <a:rPr lang="en-US" sz="2400" dirty="0"/>
              <a:t>3 </a:t>
            </a:r>
            <a:r>
              <a:rPr lang="en-US" sz="2400" dirty="0" err="1"/>
              <a:t>par_qsort</a:t>
            </a:r>
            <a:r>
              <a:rPr lang="en-US" sz="2400" dirty="0"/>
              <a:t> ( strings , 0, </a:t>
            </a:r>
            <a:r>
              <a:rPr lang="en-US" sz="2400" dirty="0" err="1"/>
              <a:t>num_strings</a:t>
            </a:r>
            <a:r>
              <a:rPr lang="en-US" sz="2400" dirty="0"/>
              <a:t> - 1, compare );</a:t>
            </a:r>
          </a:p>
        </p:txBody>
      </p:sp>
    </p:spTree>
    <p:extLst>
      <p:ext uri="{BB962C8B-B14F-4D97-AF65-F5344CB8AC3E}">
        <p14:creationId xmlns:p14="http://schemas.microsoft.com/office/powerpoint/2010/main" val="37356361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4984-F61E-4BC0-B48E-9E630263CCE9}"/>
              </a:ext>
            </a:extLst>
          </p:cNvPr>
          <p:cNvSpPr>
            <a:spLocks noGrp="1"/>
          </p:cNvSpPr>
          <p:nvPr>
            <p:ph type="title"/>
          </p:nvPr>
        </p:nvSpPr>
        <p:spPr/>
        <p:txBody>
          <a:bodyPr>
            <a:noAutofit/>
          </a:bodyPr>
          <a:lstStyle/>
          <a:p>
            <a:r>
              <a:rPr lang="en-US" sz="2400" dirty="0"/>
              <a:t>comparison of the running time of the sequential and parallel version of the Quicksort algorithm when sorting n random strings of max length 64 using a quad-core processor with multithreading</a:t>
            </a:r>
          </a:p>
        </p:txBody>
      </p:sp>
      <p:sp>
        <p:nvSpPr>
          <p:cNvPr id="3" name="Content Placeholder 2">
            <a:extLst>
              <a:ext uri="{FF2B5EF4-FFF2-40B4-BE49-F238E27FC236}">
                <a16:creationId xmlns:a16="http://schemas.microsoft.com/office/drawing/2014/main" id="{1BD11B06-F990-418C-8896-1F39DBB1E62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7C5900C-B07E-4EE6-84B0-06F50EBD3E62}"/>
              </a:ext>
            </a:extLst>
          </p:cNvPr>
          <p:cNvPicPr>
            <a:picLocks noChangeAspect="1"/>
          </p:cNvPicPr>
          <p:nvPr/>
        </p:nvPicPr>
        <p:blipFill>
          <a:blip r:embed="rId2"/>
          <a:stretch>
            <a:fillRect/>
          </a:stretch>
        </p:blipFill>
        <p:spPr>
          <a:xfrm>
            <a:off x="907893" y="2827424"/>
            <a:ext cx="6637616" cy="2061593"/>
          </a:xfrm>
          <a:prstGeom prst="rect">
            <a:avLst/>
          </a:prstGeom>
        </p:spPr>
      </p:pic>
    </p:spTree>
    <p:extLst>
      <p:ext uri="{BB962C8B-B14F-4D97-AF65-F5344CB8AC3E}">
        <p14:creationId xmlns:p14="http://schemas.microsoft.com/office/powerpoint/2010/main" val="27807586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DAEF-2119-453E-870F-81C6AE621B25}"/>
              </a:ext>
            </a:extLst>
          </p:cNvPr>
          <p:cNvSpPr>
            <a:spLocks noGrp="1"/>
          </p:cNvSpPr>
          <p:nvPr>
            <p:ph type="title"/>
          </p:nvPr>
        </p:nvSpPr>
        <p:spPr>
          <a:xfrm>
            <a:off x="628650" y="988740"/>
            <a:ext cx="7886700" cy="388561"/>
          </a:xfrm>
        </p:spPr>
        <p:txBody>
          <a:bodyPr>
            <a:normAutofit fontScale="90000"/>
          </a:bodyPr>
          <a:lstStyle/>
          <a:p>
            <a:r>
              <a:rPr lang="en-US" dirty="0"/>
              <a:t>Combining the results of parallel tasks</a:t>
            </a:r>
          </a:p>
        </p:txBody>
      </p:sp>
      <p:sp>
        <p:nvSpPr>
          <p:cNvPr id="5" name="TextBox 4">
            <a:extLst>
              <a:ext uri="{FF2B5EF4-FFF2-40B4-BE49-F238E27FC236}">
                <a16:creationId xmlns:a16="http://schemas.microsoft.com/office/drawing/2014/main" id="{6A10E7A0-7C81-4E83-85F5-4E6BCF8BE53F}"/>
              </a:ext>
            </a:extLst>
          </p:cNvPr>
          <p:cNvSpPr txBox="1"/>
          <p:nvPr/>
        </p:nvSpPr>
        <p:spPr>
          <a:xfrm>
            <a:off x="1202635" y="1377301"/>
            <a:ext cx="6072809" cy="4524315"/>
          </a:xfrm>
          <a:prstGeom prst="rect">
            <a:avLst/>
          </a:prstGeom>
          <a:noFill/>
        </p:spPr>
        <p:txBody>
          <a:bodyPr wrap="square">
            <a:spAutoFit/>
          </a:bodyPr>
          <a:lstStyle/>
          <a:p>
            <a:r>
              <a:rPr lang="en-US" dirty="0"/>
              <a:t>1 int </a:t>
            </a:r>
            <a:r>
              <a:rPr lang="en-US" dirty="0" err="1"/>
              <a:t>par_qsort</a:t>
            </a:r>
            <a:r>
              <a:rPr lang="en-US" dirty="0"/>
              <a:t> ( char ** data , int lo , int hi ,</a:t>
            </a:r>
          </a:p>
          <a:p>
            <a:r>
              <a:rPr lang="en-US" dirty="0"/>
              <a:t>2 int (* compare )( const char *, const char *)) {</a:t>
            </a:r>
          </a:p>
          <a:p>
            <a:r>
              <a:rPr lang="en-US" dirty="0"/>
              <a:t>3 if (lo &gt; hi) return 0;</a:t>
            </a:r>
          </a:p>
          <a:p>
            <a:r>
              <a:rPr lang="en-US" dirty="0"/>
              <a:t>4 int l = lo;</a:t>
            </a:r>
          </a:p>
          <a:p>
            <a:r>
              <a:rPr lang="en-US" dirty="0"/>
              <a:t>5 int h = hi;</a:t>
            </a:r>
          </a:p>
          <a:p>
            <a:r>
              <a:rPr lang="en-US" dirty="0"/>
              <a:t>6 char *p = data [( hi + lo) / 2];</a:t>
            </a:r>
          </a:p>
          <a:p>
            <a:r>
              <a:rPr lang="en-US" dirty="0"/>
              <a:t>7 int count = 0;</a:t>
            </a:r>
          </a:p>
          <a:p>
            <a:r>
              <a:rPr lang="en-US" dirty="0"/>
              <a:t>8 while (l &lt;= h) {</a:t>
            </a:r>
          </a:p>
          <a:p>
            <a:r>
              <a:rPr lang="en-US" dirty="0"/>
              <a:t>9 while ( compare ( data [l], p) &lt; 0) l ++;</a:t>
            </a:r>
          </a:p>
          <a:p>
            <a:r>
              <a:rPr lang="en-US" dirty="0"/>
              <a:t>10 while ( compare ( data [h], p) &gt; 0) h --;</a:t>
            </a:r>
          </a:p>
          <a:p>
            <a:r>
              <a:rPr lang="en-US" dirty="0"/>
              <a:t>11 if (l &lt;= h) {</a:t>
            </a:r>
          </a:p>
          <a:p>
            <a:r>
              <a:rPr lang="en-US" dirty="0"/>
              <a:t>12 count ++;</a:t>
            </a:r>
          </a:p>
          <a:p>
            <a:r>
              <a:rPr lang="en-US" dirty="0"/>
              <a:t>13 char *</a:t>
            </a:r>
            <a:r>
              <a:rPr lang="en-US" dirty="0" err="1"/>
              <a:t>tmp</a:t>
            </a:r>
            <a:r>
              <a:rPr lang="en-US" dirty="0"/>
              <a:t> = data [l]; data [l] = data [h]; data [h] = </a:t>
            </a:r>
            <a:r>
              <a:rPr lang="en-US" dirty="0" err="1"/>
              <a:t>tmp</a:t>
            </a:r>
            <a:r>
              <a:rPr lang="en-US" dirty="0"/>
              <a:t> ;</a:t>
            </a:r>
          </a:p>
          <a:p>
            <a:r>
              <a:rPr lang="en-US" dirty="0"/>
              <a:t>14 l++; h --;</a:t>
            </a:r>
          </a:p>
          <a:p>
            <a:r>
              <a:rPr lang="en-US" dirty="0"/>
              <a:t>15 }</a:t>
            </a:r>
          </a:p>
          <a:p>
            <a:r>
              <a:rPr lang="en-US" dirty="0"/>
              <a:t>16 }</a:t>
            </a:r>
          </a:p>
        </p:txBody>
      </p:sp>
    </p:spTree>
    <p:extLst>
      <p:ext uri="{BB962C8B-B14F-4D97-AF65-F5344CB8AC3E}">
        <p14:creationId xmlns:p14="http://schemas.microsoft.com/office/powerpoint/2010/main" val="29425860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31F5-E5CE-4DEB-A9EF-206286775083}"/>
              </a:ext>
            </a:extLst>
          </p:cNvPr>
          <p:cNvSpPr>
            <a:spLocks noGrp="1"/>
          </p:cNvSpPr>
          <p:nvPr>
            <p:ph type="title"/>
          </p:nvPr>
        </p:nvSpPr>
        <p:spPr/>
        <p:txBody>
          <a:bodyPr/>
          <a:lstStyle/>
          <a:p>
            <a:r>
              <a:rPr lang="en-US" dirty="0"/>
              <a:t>Combining the results of parallel tasks</a:t>
            </a:r>
          </a:p>
        </p:txBody>
      </p:sp>
      <p:sp>
        <p:nvSpPr>
          <p:cNvPr id="5" name="TextBox 4">
            <a:extLst>
              <a:ext uri="{FF2B5EF4-FFF2-40B4-BE49-F238E27FC236}">
                <a16:creationId xmlns:a16="http://schemas.microsoft.com/office/drawing/2014/main" id="{DFD94CB5-488D-4DCB-8337-C7B9AB0D89F7}"/>
              </a:ext>
            </a:extLst>
          </p:cNvPr>
          <p:cNvSpPr txBox="1"/>
          <p:nvPr/>
        </p:nvSpPr>
        <p:spPr>
          <a:xfrm>
            <a:off x="1580321" y="2226469"/>
            <a:ext cx="6092687" cy="3323987"/>
          </a:xfrm>
          <a:prstGeom prst="rect">
            <a:avLst/>
          </a:prstGeom>
          <a:noFill/>
        </p:spPr>
        <p:txBody>
          <a:bodyPr wrap="square">
            <a:spAutoFit/>
          </a:bodyPr>
          <a:lstStyle/>
          <a:p>
            <a:r>
              <a:rPr lang="en-US" sz="2100" dirty="0"/>
              <a:t>17 int </a:t>
            </a:r>
            <a:r>
              <a:rPr lang="en-US" sz="2100" dirty="0" err="1"/>
              <a:t>locount</a:t>
            </a:r>
            <a:r>
              <a:rPr lang="en-US" sz="2100" dirty="0"/>
              <a:t> , </a:t>
            </a:r>
            <a:r>
              <a:rPr lang="en-US" sz="2100" dirty="0" err="1"/>
              <a:t>hicount</a:t>
            </a:r>
            <a:r>
              <a:rPr lang="en-US" sz="2100" dirty="0"/>
              <a:t> ;</a:t>
            </a:r>
          </a:p>
          <a:p>
            <a:r>
              <a:rPr lang="en-US" sz="2100" dirty="0"/>
              <a:t>18 # pragma </a:t>
            </a:r>
            <a:r>
              <a:rPr lang="en-US" sz="2100" dirty="0" err="1"/>
              <a:t>omp</a:t>
            </a:r>
            <a:r>
              <a:rPr lang="en-US" sz="2100" dirty="0"/>
              <a:t> task shared ( </a:t>
            </a:r>
            <a:r>
              <a:rPr lang="en-US" sz="2100" dirty="0" err="1"/>
              <a:t>locount</a:t>
            </a:r>
            <a:r>
              <a:rPr lang="en-US" sz="2100" dirty="0"/>
              <a:t> ) final (h - lo &lt; 1000)</a:t>
            </a:r>
          </a:p>
          <a:p>
            <a:r>
              <a:rPr lang="en-US" sz="2100" dirty="0"/>
              <a:t>19 </a:t>
            </a:r>
            <a:r>
              <a:rPr lang="en-US" sz="2100" dirty="0" err="1"/>
              <a:t>locount</a:t>
            </a:r>
            <a:r>
              <a:rPr lang="en-US" sz="2100" dirty="0"/>
              <a:t> = </a:t>
            </a:r>
            <a:r>
              <a:rPr lang="en-US" sz="2100" dirty="0" err="1"/>
              <a:t>par_qsort</a:t>
            </a:r>
            <a:r>
              <a:rPr lang="en-US" sz="2100" dirty="0"/>
              <a:t> (data , lo , h, compare );</a:t>
            </a:r>
          </a:p>
          <a:p>
            <a:r>
              <a:rPr lang="en-US" sz="2100" dirty="0"/>
              <a:t>20 # pragma </a:t>
            </a:r>
            <a:r>
              <a:rPr lang="en-US" sz="2100" dirty="0" err="1"/>
              <a:t>omp</a:t>
            </a:r>
            <a:r>
              <a:rPr lang="en-US" sz="2100" dirty="0"/>
              <a:t> task shared ( </a:t>
            </a:r>
            <a:r>
              <a:rPr lang="en-US" sz="2100" dirty="0" err="1"/>
              <a:t>hicount</a:t>
            </a:r>
            <a:r>
              <a:rPr lang="en-US" sz="2100" dirty="0"/>
              <a:t> ) final (hi - l &lt; 1000)</a:t>
            </a:r>
          </a:p>
          <a:p>
            <a:r>
              <a:rPr lang="en-US" sz="2100" dirty="0"/>
              <a:t>21 </a:t>
            </a:r>
            <a:r>
              <a:rPr lang="en-US" sz="2100" dirty="0" err="1"/>
              <a:t>hicount</a:t>
            </a:r>
            <a:r>
              <a:rPr lang="en-US" sz="2100" dirty="0"/>
              <a:t> = </a:t>
            </a:r>
            <a:r>
              <a:rPr lang="en-US" sz="2100" dirty="0" err="1"/>
              <a:t>par_qsort</a:t>
            </a:r>
            <a:r>
              <a:rPr lang="en-US" sz="2100" dirty="0"/>
              <a:t> (data , l, hi , compare );</a:t>
            </a:r>
          </a:p>
          <a:p>
            <a:r>
              <a:rPr lang="en-US" sz="2100" dirty="0"/>
              <a:t>22 # pragma </a:t>
            </a:r>
            <a:r>
              <a:rPr lang="en-US" sz="2100" dirty="0" err="1"/>
              <a:t>omp</a:t>
            </a:r>
            <a:r>
              <a:rPr lang="en-US" sz="2100" dirty="0"/>
              <a:t> </a:t>
            </a:r>
            <a:r>
              <a:rPr lang="en-US" sz="2100" dirty="0" err="1"/>
              <a:t>taskwait</a:t>
            </a:r>
            <a:endParaRPr lang="en-US" sz="2100" dirty="0"/>
          </a:p>
          <a:p>
            <a:r>
              <a:rPr lang="en-US" sz="2100" dirty="0"/>
              <a:t>23 return count + </a:t>
            </a:r>
            <a:r>
              <a:rPr lang="en-US" sz="2100" dirty="0" err="1"/>
              <a:t>locount</a:t>
            </a:r>
            <a:r>
              <a:rPr lang="en-US" sz="2100" dirty="0"/>
              <a:t> + </a:t>
            </a:r>
            <a:r>
              <a:rPr lang="en-US" sz="2100" dirty="0" err="1"/>
              <a:t>hicount</a:t>
            </a:r>
            <a:r>
              <a:rPr lang="en-US" sz="2100" dirty="0"/>
              <a:t> ;</a:t>
            </a:r>
          </a:p>
          <a:p>
            <a:r>
              <a:rPr lang="en-US" sz="2100" dirty="0"/>
              <a:t>24 }</a:t>
            </a:r>
          </a:p>
        </p:txBody>
      </p:sp>
    </p:spTree>
    <p:extLst>
      <p:ext uri="{BB962C8B-B14F-4D97-AF65-F5344CB8AC3E}">
        <p14:creationId xmlns:p14="http://schemas.microsoft.com/office/powerpoint/2010/main" val="39697903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94CA-2A84-477A-9CC6-35426133D265}"/>
              </a:ext>
            </a:extLst>
          </p:cNvPr>
          <p:cNvSpPr>
            <a:spLocks noGrp="1"/>
          </p:cNvSpPr>
          <p:nvPr>
            <p:ph type="title"/>
          </p:nvPr>
        </p:nvSpPr>
        <p:spPr/>
        <p:txBody>
          <a:bodyPr/>
          <a:lstStyle/>
          <a:p>
            <a:r>
              <a:rPr lang="en-US" dirty="0"/>
              <a:t>Quicksort algorithm</a:t>
            </a:r>
          </a:p>
        </p:txBody>
      </p:sp>
      <p:sp>
        <p:nvSpPr>
          <p:cNvPr id="3" name="Content Placeholder 2">
            <a:extLst>
              <a:ext uri="{FF2B5EF4-FFF2-40B4-BE49-F238E27FC236}">
                <a16:creationId xmlns:a16="http://schemas.microsoft.com/office/drawing/2014/main" id="{9A40419E-D2E0-480D-A6AD-66AD0D38725E}"/>
              </a:ext>
            </a:extLst>
          </p:cNvPr>
          <p:cNvSpPr>
            <a:spLocks noGrp="1"/>
          </p:cNvSpPr>
          <p:nvPr>
            <p:ph idx="1"/>
          </p:nvPr>
        </p:nvSpPr>
        <p:spPr>
          <a:xfrm>
            <a:off x="628650" y="2125266"/>
            <a:ext cx="7886700" cy="3263504"/>
          </a:xfrm>
        </p:spPr>
        <p:txBody>
          <a:bodyPr>
            <a:normAutofit lnSpcReduction="10000"/>
          </a:bodyPr>
          <a:lstStyle/>
          <a:p>
            <a:r>
              <a:rPr lang="en-US" sz="2400" dirty="0"/>
              <a:t>Quicksort algorithm returns the number of element pairs swapped during the partition phases.</a:t>
            </a:r>
          </a:p>
          <a:p>
            <a:pPr lvl="1"/>
            <a:r>
              <a:rPr lang="en-US" sz="2100" dirty="0"/>
              <a:t>three new variables can be introduced, namely count, </a:t>
            </a:r>
            <a:r>
              <a:rPr lang="en-US" sz="2100" dirty="0" err="1"/>
              <a:t>locount</a:t>
            </a:r>
            <a:r>
              <a:rPr lang="en-US" sz="2100" dirty="0"/>
              <a:t> and </a:t>
            </a:r>
            <a:r>
              <a:rPr lang="en-US" sz="2100" dirty="0" err="1"/>
              <a:t>hicount</a:t>
            </a:r>
            <a:r>
              <a:rPr lang="en-US" sz="2100" dirty="0"/>
              <a:t>, that contain the number of swaps in the current partition phase </a:t>
            </a:r>
          </a:p>
          <a:p>
            <a:pPr lvl="1"/>
            <a:r>
              <a:rPr lang="en-US" sz="2100" dirty="0"/>
              <a:t>total numbers of swaps in recursive calls </a:t>
            </a:r>
          </a:p>
          <a:p>
            <a:r>
              <a:rPr lang="en-US" sz="2400" dirty="0"/>
              <a:t>values of variables </a:t>
            </a:r>
            <a:r>
              <a:rPr lang="en-US" sz="2400" dirty="0" err="1"/>
              <a:t>locount</a:t>
            </a:r>
            <a:r>
              <a:rPr lang="en-US" sz="2400" dirty="0"/>
              <a:t> and </a:t>
            </a:r>
            <a:r>
              <a:rPr lang="en-US" sz="2400" dirty="0" err="1"/>
              <a:t>hicount</a:t>
            </a:r>
            <a:r>
              <a:rPr lang="en-US" sz="2400" dirty="0"/>
              <a:t> are set in two newly created tasks and must therefore be shared among the creating and the created tasks.</a:t>
            </a:r>
          </a:p>
          <a:p>
            <a:pPr lvl="1"/>
            <a:r>
              <a:rPr lang="en-US" sz="2100" dirty="0"/>
              <a:t> This is achieved using shared clause </a:t>
            </a:r>
          </a:p>
        </p:txBody>
      </p:sp>
    </p:spTree>
    <p:extLst>
      <p:ext uri="{BB962C8B-B14F-4D97-AF65-F5344CB8AC3E}">
        <p14:creationId xmlns:p14="http://schemas.microsoft.com/office/powerpoint/2010/main" val="27128695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59BA-A7DE-4035-BBED-F1202DA8DCE6}"/>
              </a:ext>
            </a:extLst>
          </p:cNvPr>
          <p:cNvSpPr>
            <a:spLocks noGrp="1"/>
          </p:cNvSpPr>
          <p:nvPr>
            <p:ph type="title"/>
          </p:nvPr>
        </p:nvSpPr>
        <p:spPr/>
        <p:txBody>
          <a:bodyPr/>
          <a:lstStyle/>
          <a:p>
            <a:r>
              <a:rPr lang="en-US" dirty="0"/>
              <a:t>Quicksort algorithm</a:t>
            </a:r>
          </a:p>
        </p:txBody>
      </p:sp>
      <p:sp>
        <p:nvSpPr>
          <p:cNvPr id="3" name="Content Placeholder 2">
            <a:extLst>
              <a:ext uri="{FF2B5EF4-FFF2-40B4-BE49-F238E27FC236}">
                <a16:creationId xmlns:a16="http://schemas.microsoft.com/office/drawing/2014/main" id="{D6C0206A-10DD-41B0-AA58-11660D3376B0}"/>
              </a:ext>
            </a:extLst>
          </p:cNvPr>
          <p:cNvSpPr>
            <a:spLocks noGrp="1"/>
          </p:cNvSpPr>
          <p:nvPr>
            <p:ph idx="1"/>
          </p:nvPr>
        </p:nvSpPr>
        <p:spPr/>
        <p:txBody>
          <a:bodyPr>
            <a:normAutofit/>
          </a:bodyPr>
          <a:lstStyle/>
          <a:p>
            <a:r>
              <a:rPr lang="en-US" sz="2700" dirty="0"/>
              <a:t>To prevent it from computing the sum of all three counters and returning the result when variables </a:t>
            </a:r>
            <a:r>
              <a:rPr lang="en-US" sz="2700" dirty="0" err="1"/>
              <a:t>locount</a:t>
            </a:r>
            <a:r>
              <a:rPr lang="en-US" sz="2700" dirty="0"/>
              <a:t> and </a:t>
            </a:r>
            <a:r>
              <a:rPr lang="en-US" sz="2700" dirty="0" err="1"/>
              <a:t>hicount</a:t>
            </a:r>
            <a:r>
              <a:rPr lang="en-US" sz="2700" dirty="0"/>
              <a:t> might not have been set yet</a:t>
            </a:r>
          </a:p>
          <a:p>
            <a:pPr lvl="1"/>
            <a:r>
              <a:rPr lang="en-US" sz="2400" dirty="0"/>
              <a:t> </a:t>
            </a:r>
            <a:r>
              <a:rPr lang="en-US" sz="2400" dirty="0" err="1"/>
              <a:t>taskwait</a:t>
            </a:r>
            <a:r>
              <a:rPr lang="en-US" sz="2400" dirty="0"/>
              <a:t> directive is used.</a:t>
            </a:r>
          </a:p>
          <a:p>
            <a:pPr lvl="1"/>
            <a:r>
              <a:rPr lang="en-US" sz="2400" dirty="0"/>
              <a:t> It represents an explicit barrier:</a:t>
            </a:r>
          </a:p>
        </p:txBody>
      </p:sp>
    </p:spTree>
    <p:extLst>
      <p:ext uri="{BB962C8B-B14F-4D97-AF65-F5344CB8AC3E}">
        <p14:creationId xmlns:p14="http://schemas.microsoft.com/office/powerpoint/2010/main" val="793788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37BC-0098-4914-AE9E-FA1779900F6D}"/>
              </a:ext>
            </a:extLst>
          </p:cNvPr>
          <p:cNvSpPr>
            <a:spLocks noGrp="1"/>
          </p:cNvSpPr>
          <p:nvPr>
            <p:ph type="title"/>
          </p:nvPr>
        </p:nvSpPr>
        <p:spPr/>
        <p:txBody>
          <a:bodyPr/>
          <a:lstStyle/>
          <a:p>
            <a:r>
              <a:rPr lang="en-US" dirty="0"/>
              <a:t>Top Super Computer – June 2020</a:t>
            </a:r>
          </a:p>
        </p:txBody>
      </p:sp>
      <p:sp>
        <p:nvSpPr>
          <p:cNvPr id="3" name="Content Placeholder 2">
            <a:extLst>
              <a:ext uri="{FF2B5EF4-FFF2-40B4-BE49-F238E27FC236}">
                <a16:creationId xmlns:a16="http://schemas.microsoft.com/office/drawing/2014/main" id="{E44F94DE-F2A5-487D-BE29-3AC9A95583A7}"/>
              </a:ext>
            </a:extLst>
          </p:cNvPr>
          <p:cNvSpPr>
            <a:spLocks noGrp="1"/>
          </p:cNvSpPr>
          <p:nvPr>
            <p:ph idx="1"/>
          </p:nvPr>
        </p:nvSpPr>
        <p:spPr/>
        <p:txBody>
          <a:bodyPr>
            <a:normAutofit fontScale="92500"/>
          </a:bodyPr>
          <a:lstStyle/>
          <a:p>
            <a:r>
              <a:rPr lang="en-US" sz="3200" dirty="0"/>
              <a:t>DOE/SC/Oak Ridge National Laboratory United States	</a:t>
            </a:r>
          </a:p>
          <a:p>
            <a:pPr lvl="1"/>
            <a:r>
              <a:rPr lang="en-US" sz="2400" dirty="0"/>
              <a:t>8,730,112 cores</a:t>
            </a:r>
          </a:p>
          <a:p>
            <a:pPr lvl="1"/>
            <a:r>
              <a:rPr lang="en-US" sz="2400"/>
              <a:t>1,685.65 TFLOPS</a:t>
            </a:r>
          </a:p>
          <a:p>
            <a:pPr lvl="1"/>
            <a:endParaRPr lang="en-US" sz="2400"/>
          </a:p>
          <a:p>
            <a:pPr algn="l"/>
            <a:r>
              <a:rPr lang="en-US" sz="2800" b="0" i="0">
                <a:effectLst/>
                <a:latin typeface="arial" panose="020B0604020202020204" pitchFamily="34" charset="0"/>
              </a:rPr>
              <a:t>What is TFLOPS?</a:t>
            </a:r>
          </a:p>
          <a:p>
            <a:pPr algn="l"/>
            <a:r>
              <a:rPr lang="en-US" sz="2800" b="1" i="0">
                <a:effectLst/>
                <a:latin typeface="arial" panose="020B0604020202020204" pitchFamily="34" charset="0"/>
              </a:rPr>
              <a:t>A 1 teraFLOPS (TFLOPS) computer system is capable of performing one trillion (10</a:t>
            </a:r>
            <a:r>
              <a:rPr lang="en-US" sz="2800" b="1" i="0" baseline="30000">
                <a:effectLst/>
                <a:latin typeface="arial" panose="020B0604020202020204" pitchFamily="34" charset="0"/>
              </a:rPr>
              <a:t>12</a:t>
            </a:r>
            <a:r>
              <a:rPr lang="en-US" sz="2800" b="1" i="0">
                <a:effectLst/>
                <a:latin typeface="arial" panose="020B0604020202020204" pitchFamily="34" charset="0"/>
              </a:rPr>
              <a:t>) floating-point operations per second</a:t>
            </a:r>
            <a:r>
              <a:rPr lang="en-US" sz="2800" b="0" i="0">
                <a:effectLst/>
                <a:latin typeface="arial" panose="020B0604020202020204" pitchFamily="34" charset="0"/>
              </a:rPr>
              <a:t>.</a:t>
            </a:r>
          </a:p>
          <a:p>
            <a:pPr lvl="1"/>
            <a:endParaRPr lang="en-US" sz="2400" dirty="0"/>
          </a:p>
        </p:txBody>
      </p:sp>
    </p:spTree>
    <p:extLst>
      <p:ext uri="{BB962C8B-B14F-4D97-AF65-F5344CB8AC3E}">
        <p14:creationId xmlns:p14="http://schemas.microsoft.com/office/powerpoint/2010/main" val="19998035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29341-285E-4BA5-B790-FB3966E815F3}"/>
              </a:ext>
            </a:extLst>
          </p:cNvPr>
          <p:cNvSpPr>
            <a:spLocks noGrp="1"/>
          </p:cNvSpPr>
          <p:nvPr>
            <p:ph type="title"/>
          </p:nvPr>
        </p:nvSpPr>
        <p:spPr/>
        <p:txBody>
          <a:bodyPr/>
          <a:lstStyle/>
          <a:p>
            <a:r>
              <a:rPr lang="en-US" dirty="0"/>
              <a:t>OpenMP: explicit task barrier</a:t>
            </a:r>
          </a:p>
        </p:txBody>
      </p:sp>
      <p:sp>
        <p:nvSpPr>
          <p:cNvPr id="3" name="Content Placeholder 2">
            <a:extLst>
              <a:ext uri="{FF2B5EF4-FFF2-40B4-BE49-F238E27FC236}">
                <a16:creationId xmlns:a16="http://schemas.microsoft.com/office/drawing/2014/main" id="{BA9C2F3D-81B9-4AE0-B59C-0E591FA6A1B9}"/>
              </a:ext>
            </a:extLst>
          </p:cNvPr>
          <p:cNvSpPr>
            <a:spLocks noGrp="1"/>
          </p:cNvSpPr>
          <p:nvPr>
            <p:ph idx="1"/>
          </p:nvPr>
        </p:nvSpPr>
        <p:spPr/>
        <p:txBody>
          <a:bodyPr/>
          <a:lstStyle/>
          <a:p>
            <a:r>
              <a:rPr lang="en-US" dirty="0"/>
              <a:t>An explicit task barrier is created by the following directive:</a:t>
            </a:r>
          </a:p>
          <a:p>
            <a:pPr marL="0" indent="0">
              <a:buNone/>
            </a:pPr>
            <a:r>
              <a:rPr lang="en-US" dirty="0"/>
              <a:t>	#pragma </a:t>
            </a:r>
            <a:r>
              <a:rPr lang="en-US" dirty="0" err="1"/>
              <a:t>omp</a:t>
            </a:r>
            <a:r>
              <a:rPr lang="en-US" dirty="0"/>
              <a:t> </a:t>
            </a:r>
            <a:r>
              <a:rPr lang="en-US" dirty="0" err="1"/>
              <a:t>taskwait</a:t>
            </a:r>
            <a:endParaRPr lang="en-US" dirty="0"/>
          </a:p>
          <a:p>
            <a:r>
              <a:rPr lang="en-US" dirty="0"/>
              <a:t>It specifies a point in the program the task waits until all its subtasks are finished.</a:t>
            </a:r>
          </a:p>
        </p:txBody>
      </p:sp>
    </p:spTree>
    <p:extLst>
      <p:ext uri="{BB962C8B-B14F-4D97-AF65-F5344CB8AC3E}">
        <p14:creationId xmlns:p14="http://schemas.microsoft.com/office/powerpoint/2010/main" val="16340555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C155-207D-46BE-B1DE-44BBBFB7B6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745780-965F-47E8-9CED-855BA3E2780D}"/>
              </a:ext>
            </a:extLst>
          </p:cNvPr>
          <p:cNvSpPr>
            <a:spLocks noGrp="1"/>
          </p:cNvSpPr>
          <p:nvPr>
            <p:ph idx="1"/>
          </p:nvPr>
        </p:nvSpPr>
        <p:spPr/>
        <p:txBody>
          <a:bodyPr>
            <a:normAutofit/>
          </a:bodyPr>
          <a:lstStyle/>
          <a:p>
            <a:pPr marL="0" indent="0" algn="ctr">
              <a:buNone/>
            </a:pPr>
            <a:r>
              <a:rPr lang="en-US" sz="13800" dirty="0"/>
              <a:t>Thankyou</a:t>
            </a:r>
          </a:p>
        </p:txBody>
      </p:sp>
    </p:spTree>
    <p:extLst>
      <p:ext uri="{BB962C8B-B14F-4D97-AF65-F5344CB8AC3E}">
        <p14:creationId xmlns:p14="http://schemas.microsoft.com/office/powerpoint/2010/main" val="3723462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5F61-3441-407D-8E82-8D8C4918419E}"/>
              </a:ext>
            </a:extLst>
          </p:cNvPr>
          <p:cNvSpPr>
            <a:spLocks noGrp="1"/>
          </p:cNvSpPr>
          <p:nvPr>
            <p:ph type="title"/>
          </p:nvPr>
        </p:nvSpPr>
        <p:spPr/>
        <p:txBody>
          <a:bodyPr/>
          <a:lstStyle/>
          <a:p>
            <a:r>
              <a:rPr lang="en-US" dirty="0"/>
              <a:t>Types of parallelism</a:t>
            </a:r>
          </a:p>
        </p:txBody>
      </p:sp>
      <p:sp>
        <p:nvSpPr>
          <p:cNvPr id="3" name="Content Placeholder 2">
            <a:extLst>
              <a:ext uri="{FF2B5EF4-FFF2-40B4-BE49-F238E27FC236}">
                <a16:creationId xmlns:a16="http://schemas.microsoft.com/office/drawing/2014/main" id="{7A6965A8-6917-460E-9AAB-79300393ACE0}"/>
              </a:ext>
            </a:extLst>
          </p:cNvPr>
          <p:cNvSpPr>
            <a:spLocks noGrp="1"/>
          </p:cNvSpPr>
          <p:nvPr>
            <p:ph idx="1"/>
          </p:nvPr>
        </p:nvSpPr>
        <p:spPr/>
        <p:txBody>
          <a:bodyPr/>
          <a:lstStyle/>
          <a:p>
            <a:r>
              <a:rPr lang="en-US" dirty="0"/>
              <a:t>Shared memory systems</a:t>
            </a:r>
          </a:p>
          <a:p>
            <a:pPr lvl="1"/>
            <a:r>
              <a:rPr lang="en-US" dirty="0"/>
              <a:t>Systems with multiple processing units attached to a single memory.</a:t>
            </a:r>
          </a:p>
        </p:txBody>
      </p:sp>
      <p:pic>
        <p:nvPicPr>
          <p:cNvPr id="4" name="Picture 3">
            <a:extLst>
              <a:ext uri="{FF2B5EF4-FFF2-40B4-BE49-F238E27FC236}">
                <a16:creationId xmlns:a16="http://schemas.microsoft.com/office/drawing/2014/main" id="{400736C9-E214-422D-9F57-59CE566E4F1D}"/>
              </a:ext>
            </a:extLst>
          </p:cNvPr>
          <p:cNvPicPr>
            <a:picLocks noChangeAspect="1"/>
          </p:cNvPicPr>
          <p:nvPr/>
        </p:nvPicPr>
        <p:blipFill>
          <a:blip r:embed="rId2"/>
          <a:stretch>
            <a:fillRect/>
          </a:stretch>
        </p:blipFill>
        <p:spPr>
          <a:xfrm>
            <a:off x="1371600" y="3596390"/>
            <a:ext cx="5181600" cy="2797147"/>
          </a:xfrm>
          <a:prstGeom prst="rect">
            <a:avLst/>
          </a:prstGeom>
        </p:spPr>
      </p:pic>
    </p:spTree>
    <p:extLst>
      <p:ext uri="{BB962C8B-B14F-4D97-AF65-F5344CB8AC3E}">
        <p14:creationId xmlns:p14="http://schemas.microsoft.com/office/powerpoint/2010/main" val="2478928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1FF2-7480-47EF-9BAF-36B50B0CC195}"/>
              </a:ext>
            </a:extLst>
          </p:cNvPr>
          <p:cNvSpPr>
            <a:spLocks noGrp="1"/>
          </p:cNvSpPr>
          <p:nvPr>
            <p:ph type="title"/>
          </p:nvPr>
        </p:nvSpPr>
        <p:spPr/>
        <p:txBody>
          <a:bodyPr/>
          <a:lstStyle/>
          <a:p>
            <a:r>
              <a:rPr lang="en-US" dirty="0"/>
              <a:t>Types of parallelism</a:t>
            </a:r>
          </a:p>
        </p:txBody>
      </p:sp>
      <p:sp>
        <p:nvSpPr>
          <p:cNvPr id="3" name="Content Placeholder 2">
            <a:extLst>
              <a:ext uri="{FF2B5EF4-FFF2-40B4-BE49-F238E27FC236}">
                <a16:creationId xmlns:a16="http://schemas.microsoft.com/office/drawing/2014/main" id="{454CC66A-705B-4F68-8F07-53EBA16AE657}"/>
              </a:ext>
            </a:extLst>
          </p:cNvPr>
          <p:cNvSpPr>
            <a:spLocks noGrp="1"/>
          </p:cNvSpPr>
          <p:nvPr>
            <p:ph idx="1"/>
          </p:nvPr>
        </p:nvSpPr>
        <p:spPr>
          <a:xfrm>
            <a:off x="298323" y="1905000"/>
            <a:ext cx="8229600" cy="4525963"/>
          </a:xfrm>
        </p:spPr>
        <p:txBody>
          <a:bodyPr/>
          <a:lstStyle/>
          <a:p>
            <a:r>
              <a:rPr lang="en-US" sz="2800" dirty="0"/>
              <a:t>Distributed systems</a:t>
            </a:r>
          </a:p>
          <a:p>
            <a:pPr lvl="1"/>
            <a:r>
              <a:rPr lang="en-US" sz="2000" dirty="0"/>
              <a:t>Systems consisting of many computer units</a:t>
            </a:r>
          </a:p>
          <a:p>
            <a:pPr lvl="1"/>
            <a:r>
              <a:rPr lang="en-US" sz="2000" dirty="0"/>
              <a:t>Each with its own processing unit and its physical memory</a:t>
            </a:r>
          </a:p>
          <a:p>
            <a:pPr lvl="1"/>
            <a:r>
              <a:rPr lang="en-US" sz="2000" dirty="0"/>
              <a:t>That are connected with fast interconnection networks.</a:t>
            </a:r>
            <a:endParaRPr lang="en-US" dirty="0"/>
          </a:p>
        </p:txBody>
      </p:sp>
      <p:pic>
        <p:nvPicPr>
          <p:cNvPr id="4" name="Picture 3">
            <a:extLst>
              <a:ext uri="{FF2B5EF4-FFF2-40B4-BE49-F238E27FC236}">
                <a16:creationId xmlns:a16="http://schemas.microsoft.com/office/drawing/2014/main" id="{AF3E09AD-A846-4C6E-8283-CC801BD2D588}"/>
              </a:ext>
            </a:extLst>
          </p:cNvPr>
          <p:cNvPicPr>
            <a:picLocks noChangeAspect="1"/>
          </p:cNvPicPr>
          <p:nvPr/>
        </p:nvPicPr>
        <p:blipFill>
          <a:blip r:embed="rId2"/>
          <a:stretch>
            <a:fillRect/>
          </a:stretch>
        </p:blipFill>
        <p:spPr>
          <a:xfrm>
            <a:off x="3962400" y="3904033"/>
            <a:ext cx="4724400" cy="2679328"/>
          </a:xfrm>
          <a:prstGeom prst="rect">
            <a:avLst/>
          </a:prstGeom>
        </p:spPr>
      </p:pic>
    </p:spTree>
    <p:extLst>
      <p:ext uri="{BB962C8B-B14F-4D97-AF65-F5344CB8AC3E}">
        <p14:creationId xmlns:p14="http://schemas.microsoft.com/office/powerpoint/2010/main" val="418645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5D86-611A-4F6C-ACE6-EB6C4BA40DBE}"/>
              </a:ext>
            </a:extLst>
          </p:cNvPr>
          <p:cNvSpPr>
            <a:spLocks noGrp="1"/>
          </p:cNvSpPr>
          <p:nvPr>
            <p:ph type="title"/>
          </p:nvPr>
        </p:nvSpPr>
        <p:spPr/>
        <p:txBody>
          <a:bodyPr/>
          <a:lstStyle/>
          <a:p>
            <a:r>
              <a:rPr lang="en-US" dirty="0"/>
              <a:t>COURSE CONTENT</a:t>
            </a:r>
          </a:p>
        </p:txBody>
      </p:sp>
      <p:sp>
        <p:nvSpPr>
          <p:cNvPr id="3" name="Content Placeholder 2">
            <a:extLst>
              <a:ext uri="{FF2B5EF4-FFF2-40B4-BE49-F238E27FC236}">
                <a16:creationId xmlns:a16="http://schemas.microsoft.com/office/drawing/2014/main" id="{D166C05E-CF36-44C6-8942-8695233CA7A7}"/>
              </a:ext>
            </a:extLst>
          </p:cNvPr>
          <p:cNvSpPr>
            <a:spLocks noGrp="1"/>
          </p:cNvSpPr>
          <p:nvPr>
            <p:ph idx="1"/>
          </p:nvPr>
        </p:nvSpPr>
        <p:spPr/>
        <p:txBody>
          <a:bodyPr/>
          <a:lstStyle/>
          <a:p>
            <a:r>
              <a:rPr lang="en-US" dirty="0"/>
              <a:t>FOUNDATION</a:t>
            </a:r>
          </a:p>
          <a:p>
            <a:r>
              <a:rPr lang="en-US" dirty="0"/>
              <a:t>PROGRAMMING – MPI</a:t>
            </a:r>
          </a:p>
          <a:p>
            <a:r>
              <a:rPr lang="en-US" dirty="0"/>
              <a:t>PROGRAMMING – OpenMP</a:t>
            </a:r>
          </a:p>
        </p:txBody>
      </p:sp>
    </p:spTree>
    <p:extLst>
      <p:ext uri="{BB962C8B-B14F-4D97-AF65-F5344CB8AC3E}">
        <p14:creationId xmlns:p14="http://schemas.microsoft.com/office/powerpoint/2010/main" val="4068970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B3A3-FE6F-42E9-BD86-DB574E8235E9}"/>
              </a:ext>
            </a:extLst>
          </p:cNvPr>
          <p:cNvSpPr>
            <a:spLocks noGrp="1"/>
          </p:cNvSpPr>
          <p:nvPr>
            <p:ph type="title"/>
          </p:nvPr>
        </p:nvSpPr>
        <p:spPr/>
        <p:txBody>
          <a:bodyPr/>
          <a:lstStyle/>
          <a:p>
            <a:r>
              <a:rPr lang="en-US" dirty="0"/>
              <a:t>Types of parallelism</a:t>
            </a:r>
          </a:p>
        </p:txBody>
      </p:sp>
      <p:sp>
        <p:nvSpPr>
          <p:cNvPr id="3" name="Content Placeholder 2">
            <a:extLst>
              <a:ext uri="{FF2B5EF4-FFF2-40B4-BE49-F238E27FC236}">
                <a16:creationId xmlns:a16="http://schemas.microsoft.com/office/drawing/2014/main" id="{68216966-237C-478C-8059-D53D12C45B9C}"/>
              </a:ext>
            </a:extLst>
          </p:cNvPr>
          <p:cNvSpPr>
            <a:spLocks noGrp="1"/>
          </p:cNvSpPr>
          <p:nvPr>
            <p:ph idx="1"/>
          </p:nvPr>
        </p:nvSpPr>
        <p:spPr/>
        <p:txBody>
          <a:bodyPr>
            <a:normAutofit/>
          </a:bodyPr>
          <a:lstStyle/>
          <a:p>
            <a:r>
              <a:rPr lang="en-US" sz="2800" dirty="0"/>
              <a:t>Graphic processor units</a:t>
            </a:r>
          </a:p>
          <a:p>
            <a:pPr lvl="1"/>
            <a:r>
              <a:rPr lang="en-US" sz="2000" dirty="0"/>
              <a:t>Co-processors for solving general purpose numerically intensive problems.</a:t>
            </a:r>
          </a:p>
        </p:txBody>
      </p:sp>
      <p:pic>
        <p:nvPicPr>
          <p:cNvPr id="4" name="Picture 3">
            <a:extLst>
              <a:ext uri="{FF2B5EF4-FFF2-40B4-BE49-F238E27FC236}">
                <a16:creationId xmlns:a16="http://schemas.microsoft.com/office/drawing/2014/main" id="{000019A3-537C-4411-B3F0-940DAC74C1F4}"/>
              </a:ext>
            </a:extLst>
          </p:cNvPr>
          <p:cNvPicPr>
            <a:picLocks noChangeAspect="1"/>
          </p:cNvPicPr>
          <p:nvPr/>
        </p:nvPicPr>
        <p:blipFill>
          <a:blip r:embed="rId2"/>
          <a:stretch>
            <a:fillRect/>
          </a:stretch>
        </p:blipFill>
        <p:spPr>
          <a:xfrm>
            <a:off x="2895600" y="3613149"/>
            <a:ext cx="5257800" cy="2957513"/>
          </a:xfrm>
          <a:prstGeom prst="rect">
            <a:avLst/>
          </a:prstGeom>
        </p:spPr>
      </p:pic>
    </p:spTree>
    <p:extLst>
      <p:ext uri="{BB962C8B-B14F-4D97-AF65-F5344CB8AC3E}">
        <p14:creationId xmlns:p14="http://schemas.microsoft.com/office/powerpoint/2010/main" val="276054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BFE81-109E-4E87-9556-094E58C9D4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BEDB4E-4B81-4F92-A56B-462B53350D4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43ECA8A-F93F-47A6-9B60-20CB89E67CFC}"/>
              </a:ext>
            </a:extLst>
          </p:cNvPr>
          <p:cNvPicPr>
            <a:picLocks noChangeAspect="1"/>
          </p:cNvPicPr>
          <p:nvPr/>
        </p:nvPicPr>
        <p:blipFill>
          <a:blip r:embed="rId2"/>
          <a:stretch>
            <a:fillRect/>
          </a:stretch>
        </p:blipFill>
        <p:spPr>
          <a:xfrm>
            <a:off x="152400" y="274638"/>
            <a:ext cx="8676976" cy="6126162"/>
          </a:xfrm>
          <a:prstGeom prst="rect">
            <a:avLst/>
          </a:prstGeom>
        </p:spPr>
      </p:pic>
    </p:spTree>
    <p:extLst>
      <p:ext uri="{BB962C8B-B14F-4D97-AF65-F5344CB8AC3E}">
        <p14:creationId xmlns:p14="http://schemas.microsoft.com/office/powerpoint/2010/main" val="1325083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F9E0-46AA-44B5-8AFE-33D8B1BA12BA}"/>
              </a:ext>
            </a:extLst>
          </p:cNvPr>
          <p:cNvSpPr>
            <a:spLocks noGrp="1"/>
          </p:cNvSpPr>
          <p:nvPr>
            <p:ph type="title"/>
          </p:nvPr>
        </p:nvSpPr>
        <p:spPr/>
        <p:txBody>
          <a:bodyPr>
            <a:normAutofit/>
          </a:bodyPr>
          <a:lstStyle/>
          <a:p>
            <a:r>
              <a:rPr lang="en-US" dirty="0"/>
              <a:t>History of parallel computing, systems and programming</a:t>
            </a:r>
          </a:p>
        </p:txBody>
      </p:sp>
      <p:sp>
        <p:nvSpPr>
          <p:cNvPr id="3" name="Content Placeholder 2">
            <a:extLst>
              <a:ext uri="{FF2B5EF4-FFF2-40B4-BE49-F238E27FC236}">
                <a16:creationId xmlns:a16="http://schemas.microsoft.com/office/drawing/2014/main" id="{F856F42E-9867-4A52-B3B1-F1A0ADE2C803}"/>
              </a:ext>
            </a:extLst>
          </p:cNvPr>
          <p:cNvSpPr>
            <a:spLocks noGrp="1"/>
          </p:cNvSpPr>
          <p:nvPr>
            <p:ph idx="1"/>
          </p:nvPr>
        </p:nvSpPr>
        <p:spPr/>
        <p:txBody>
          <a:bodyPr>
            <a:normAutofit/>
          </a:bodyPr>
          <a:lstStyle/>
          <a:p>
            <a:r>
              <a:rPr lang="en-US" dirty="0"/>
              <a:t>Let C(p) be a parallel computer of the kind C which contains p processing units.</a:t>
            </a:r>
          </a:p>
          <a:p>
            <a:r>
              <a:rPr lang="en-US" dirty="0"/>
              <a:t>Performance of P on C(p) depend </a:t>
            </a:r>
            <a:r>
              <a:rPr lang="en-US" dirty="0">
                <a:solidFill>
                  <a:srgbClr val="00B0F0"/>
                </a:solidFill>
              </a:rPr>
              <a:t>both on C and p.</a:t>
            </a:r>
          </a:p>
          <a:p>
            <a:pPr lvl="1"/>
            <a:r>
              <a:rPr lang="en-US" dirty="0"/>
              <a:t>Potential parallelism in P </a:t>
            </a:r>
          </a:p>
          <a:p>
            <a:pPr lvl="1"/>
            <a:r>
              <a:rPr lang="en-US" dirty="0"/>
              <a:t>Capability of C(p) to execute in parallel, </a:t>
            </a:r>
          </a:p>
          <a:p>
            <a:pPr lvl="1"/>
            <a:r>
              <a:rPr lang="en-US" dirty="0"/>
              <a:t>Multiple operations of P </a:t>
            </a:r>
          </a:p>
          <a:p>
            <a:r>
              <a:rPr lang="en-US" dirty="0"/>
              <a:t>So the performance of the algorithm P on the parallel computer C(p) depends on C(p)’s capability to exploit P’s potential parallelism.</a:t>
            </a:r>
          </a:p>
        </p:txBody>
      </p:sp>
    </p:spTree>
    <p:extLst>
      <p:ext uri="{BB962C8B-B14F-4D97-AF65-F5344CB8AC3E}">
        <p14:creationId xmlns:p14="http://schemas.microsoft.com/office/powerpoint/2010/main" val="676497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5BD6-69E2-4F9A-93C7-50B631DA1600}"/>
              </a:ext>
            </a:extLst>
          </p:cNvPr>
          <p:cNvSpPr>
            <a:spLocks noGrp="1"/>
          </p:cNvSpPr>
          <p:nvPr>
            <p:ph type="title"/>
          </p:nvPr>
        </p:nvSpPr>
        <p:spPr/>
        <p:txBody>
          <a:bodyPr>
            <a:normAutofit/>
          </a:bodyPr>
          <a:lstStyle/>
          <a:p>
            <a:r>
              <a:rPr lang="en-US" dirty="0"/>
              <a:t>History of parallel computing, systems and programming</a:t>
            </a:r>
          </a:p>
        </p:txBody>
      </p:sp>
      <p:sp>
        <p:nvSpPr>
          <p:cNvPr id="3" name="Content Placeholder 2">
            <a:extLst>
              <a:ext uri="{FF2B5EF4-FFF2-40B4-BE49-F238E27FC236}">
                <a16:creationId xmlns:a16="http://schemas.microsoft.com/office/drawing/2014/main" id="{5D4EEA63-5B3D-4A90-8720-938DDC2C49FF}"/>
              </a:ext>
            </a:extLst>
          </p:cNvPr>
          <p:cNvSpPr>
            <a:spLocks noGrp="1"/>
          </p:cNvSpPr>
          <p:nvPr>
            <p:ph idx="1"/>
          </p:nvPr>
        </p:nvSpPr>
        <p:spPr/>
        <p:txBody>
          <a:bodyPr>
            <a:normAutofit/>
          </a:bodyPr>
          <a:lstStyle/>
          <a:p>
            <a:r>
              <a:rPr lang="en-US" sz="3600" dirty="0"/>
              <a:t>“performance" </a:t>
            </a:r>
            <a:r>
              <a:rPr lang="en-US" sz="3600" dirty="0">
                <a:sym typeface="Wingdings" panose="05000000000000000000" pitchFamily="2" charset="2"/>
              </a:rPr>
              <a:t></a:t>
            </a:r>
            <a:r>
              <a:rPr lang="en-US" sz="3600" dirty="0"/>
              <a:t>time required to execute P on C(p);</a:t>
            </a:r>
          </a:p>
          <a:p>
            <a:pPr lvl="1"/>
            <a:r>
              <a:rPr lang="en-US" sz="3200" dirty="0">
                <a:solidFill>
                  <a:srgbClr val="00B0F0"/>
                </a:solidFill>
              </a:rPr>
              <a:t>Parallel execution time </a:t>
            </a:r>
            <a:r>
              <a:rPr lang="en-US" sz="3200" dirty="0"/>
              <a:t>(or, parallel runtime) of P on C(p), </a:t>
            </a:r>
          </a:p>
          <a:p>
            <a:pPr lvl="1"/>
            <a:r>
              <a:rPr lang="en-US" sz="3200" dirty="0"/>
              <a:t>Denote by </a:t>
            </a:r>
            <a:r>
              <a:rPr lang="en-US" sz="3200" dirty="0" err="1">
                <a:solidFill>
                  <a:srgbClr val="00B0F0"/>
                </a:solidFill>
              </a:rPr>
              <a:t>Tpar</a:t>
            </a:r>
            <a:endParaRPr lang="en-US" dirty="0">
              <a:solidFill>
                <a:srgbClr val="00B0F0"/>
              </a:solidFill>
            </a:endParaRPr>
          </a:p>
        </p:txBody>
      </p:sp>
    </p:spTree>
    <p:extLst>
      <p:ext uri="{BB962C8B-B14F-4D97-AF65-F5344CB8AC3E}">
        <p14:creationId xmlns:p14="http://schemas.microsoft.com/office/powerpoint/2010/main" val="1805565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8C14-8E36-4E4B-99F5-2369EA49EC79}"/>
              </a:ext>
            </a:extLst>
          </p:cNvPr>
          <p:cNvSpPr>
            <a:spLocks noGrp="1"/>
          </p:cNvSpPr>
          <p:nvPr>
            <p:ph type="title"/>
          </p:nvPr>
        </p:nvSpPr>
        <p:spPr/>
        <p:txBody>
          <a:bodyPr>
            <a:normAutofit/>
          </a:bodyPr>
          <a:lstStyle/>
          <a:p>
            <a:r>
              <a:rPr lang="en-US" dirty="0"/>
              <a:t>History of parallel computing, systems and programming</a:t>
            </a:r>
          </a:p>
        </p:txBody>
      </p:sp>
      <p:sp>
        <p:nvSpPr>
          <p:cNvPr id="3" name="Content Placeholder 2">
            <a:extLst>
              <a:ext uri="{FF2B5EF4-FFF2-40B4-BE49-F238E27FC236}">
                <a16:creationId xmlns:a16="http://schemas.microsoft.com/office/drawing/2014/main" id="{55D14F5A-88C5-46E3-8CAE-C446CC96CB4A}"/>
              </a:ext>
            </a:extLst>
          </p:cNvPr>
          <p:cNvSpPr>
            <a:spLocks noGrp="1"/>
          </p:cNvSpPr>
          <p:nvPr>
            <p:ph idx="1"/>
          </p:nvPr>
        </p:nvSpPr>
        <p:spPr/>
        <p:txBody>
          <a:bodyPr>
            <a:normAutofit fontScale="92500"/>
          </a:bodyPr>
          <a:lstStyle/>
          <a:p>
            <a:r>
              <a:rPr lang="en-US" sz="4000" dirty="0"/>
              <a:t>“performance” -How many times parallel execution of P on C(p) faster than the sequential execution of P;</a:t>
            </a:r>
          </a:p>
          <a:p>
            <a:pPr lvl="1"/>
            <a:r>
              <a:rPr lang="en-US" sz="3600" dirty="0">
                <a:solidFill>
                  <a:srgbClr val="00B0F0"/>
                </a:solidFill>
              </a:rPr>
              <a:t>Speedup</a:t>
            </a:r>
            <a:r>
              <a:rPr lang="en-US" sz="3600" dirty="0"/>
              <a:t> of P on C(p),</a:t>
            </a:r>
          </a:p>
          <a:p>
            <a:pPr lvl="1"/>
            <a:r>
              <a:rPr lang="en-US" sz="3600" dirty="0"/>
              <a:t>S  = </a:t>
            </a:r>
            <a:r>
              <a:rPr lang="en-US" sz="3600" dirty="0" err="1"/>
              <a:t>Tseq</a:t>
            </a:r>
            <a:r>
              <a:rPr lang="en-US" sz="3600" dirty="0"/>
              <a:t> / </a:t>
            </a:r>
            <a:r>
              <a:rPr lang="en-US" sz="3600" dirty="0" err="1"/>
              <a:t>Tpar</a:t>
            </a:r>
            <a:endParaRPr lang="en-US" sz="3600" dirty="0"/>
          </a:p>
          <a:p>
            <a:pPr lvl="1"/>
            <a:r>
              <a:rPr lang="en-US" sz="3600" dirty="0"/>
              <a:t>Parallel execution of P on C(p) is S-times faster than sequential execution of P.</a:t>
            </a:r>
            <a:endParaRPr lang="en-US" sz="3200" dirty="0"/>
          </a:p>
          <a:p>
            <a:pPr marL="0" indent="0">
              <a:buNone/>
            </a:pPr>
            <a:endParaRPr lang="en-US" sz="4000" dirty="0"/>
          </a:p>
        </p:txBody>
      </p:sp>
    </p:spTree>
    <p:extLst>
      <p:ext uri="{BB962C8B-B14F-4D97-AF65-F5344CB8AC3E}">
        <p14:creationId xmlns:p14="http://schemas.microsoft.com/office/powerpoint/2010/main" val="2333140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1F48-530E-4736-8EA6-2D86A131B92F}"/>
              </a:ext>
            </a:extLst>
          </p:cNvPr>
          <p:cNvSpPr>
            <a:spLocks noGrp="1"/>
          </p:cNvSpPr>
          <p:nvPr>
            <p:ph type="title"/>
          </p:nvPr>
        </p:nvSpPr>
        <p:spPr/>
        <p:txBody>
          <a:bodyPr>
            <a:normAutofit/>
          </a:bodyPr>
          <a:lstStyle/>
          <a:p>
            <a:r>
              <a:rPr lang="en-US" dirty="0"/>
              <a:t>History of parallel computing, systems and programming</a:t>
            </a:r>
          </a:p>
        </p:txBody>
      </p:sp>
      <p:sp>
        <p:nvSpPr>
          <p:cNvPr id="3" name="Content Placeholder 2">
            <a:extLst>
              <a:ext uri="{FF2B5EF4-FFF2-40B4-BE49-F238E27FC236}">
                <a16:creationId xmlns:a16="http://schemas.microsoft.com/office/drawing/2014/main" id="{92867983-2FDC-49EE-8514-AFC5E9EFF634}"/>
              </a:ext>
            </a:extLst>
          </p:cNvPr>
          <p:cNvSpPr>
            <a:spLocks noGrp="1"/>
          </p:cNvSpPr>
          <p:nvPr>
            <p:ph idx="1"/>
          </p:nvPr>
        </p:nvSpPr>
        <p:spPr/>
        <p:txBody>
          <a:bodyPr>
            <a:normAutofit/>
          </a:bodyPr>
          <a:lstStyle/>
          <a:p>
            <a:r>
              <a:rPr lang="en-US" sz="2800" dirty="0"/>
              <a:t>We might be interested in how much of the speedup S is, on average, due to each of the processing units. </a:t>
            </a:r>
          </a:p>
          <a:p>
            <a:r>
              <a:rPr lang="en-US" sz="2800" dirty="0"/>
              <a:t>“performance” -average contribution of each of the p processing units of C(p) to the speedup; </a:t>
            </a:r>
          </a:p>
          <a:p>
            <a:pPr lvl="1"/>
            <a:r>
              <a:rPr lang="en-US" sz="2000" dirty="0">
                <a:solidFill>
                  <a:srgbClr val="00B0F0"/>
                </a:solidFill>
              </a:rPr>
              <a:t>Efficiency </a:t>
            </a:r>
            <a:r>
              <a:rPr lang="en-US" sz="2000" dirty="0"/>
              <a:t>of P on C(p),</a:t>
            </a:r>
          </a:p>
          <a:p>
            <a:pPr lvl="1"/>
            <a:r>
              <a:rPr lang="en-US" sz="2000" dirty="0"/>
              <a:t>E  = S / p</a:t>
            </a:r>
          </a:p>
          <a:p>
            <a:endParaRPr lang="en-US" sz="2800" dirty="0"/>
          </a:p>
        </p:txBody>
      </p:sp>
    </p:spTree>
    <p:extLst>
      <p:ext uri="{BB962C8B-B14F-4D97-AF65-F5344CB8AC3E}">
        <p14:creationId xmlns:p14="http://schemas.microsoft.com/office/powerpoint/2010/main" val="4243461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B4C6-DA8A-4D9D-B096-FA092E216152}"/>
              </a:ext>
            </a:extLst>
          </p:cNvPr>
          <p:cNvSpPr>
            <a:spLocks noGrp="1"/>
          </p:cNvSpPr>
          <p:nvPr>
            <p:ph type="title"/>
          </p:nvPr>
        </p:nvSpPr>
        <p:spPr/>
        <p:txBody>
          <a:bodyPr>
            <a:normAutofit/>
          </a:bodyPr>
          <a:lstStyle/>
          <a:p>
            <a:r>
              <a:rPr lang="en-US" dirty="0"/>
              <a:t>History of parallel computing, systems and programming</a:t>
            </a:r>
          </a:p>
        </p:txBody>
      </p:sp>
      <p:sp>
        <p:nvSpPr>
          <p:cNvPr id="3" name="Content Placeholder 2">
            <a:extLst>
              <a:ext uri="{FF2B5EF4-FFF2-40B4-BE49-F238E27FC236}">
                <a16:creationId xmlns:a16="http://schemas.microsoft.com/office/drawing/2014/main" id="{4EECB5C5-829F-4EF2-BE1B-CFEBC89C21F1}"/>
              </a:ext>
            </a:extLst>
          </p:cNvPr>
          <p:cNvSpPr>
            <a:spLocks noGrp="1"/>
          </p:cNvSpPr>
          <p:nvPr>
            <p:ph idx="1"/>
          </p:nvPr>
        </p:nvSpPr>
        <p:spPr/>
        <p:txBody>
          <a:bodyPr>
            <a:normAutofit/>
          </a:bodyPr>
          <a:lstStyle/>
          <a:p>
            <a:r>
              <a:rPr lang="en-US" sz="3200" dirty="0" err="1"/>
              <a:t>Tpar</a:t>
            </a:r>
            <a:r>
              <a:rPr lang="en-US" sz="3200" dirty="0"/>
              <a:t> &lt;= </a:t>
            </a:r>
            <a:r>
              <a:rPr lang="en-US" sz="3200" dirty="0" err="1"/>
              <a:t>Tseq</a:t>
            </a:r>
            <a:r>
              <a:rPr lang="en-US" sz="3200" dirty="0"/>
              <a:t>  &lt;=p .</a:t>
            </a:r>
            <a:r>
              <a:rPr lang="en-US" sz="3200" dirty="0" err="1"/>
              <a:t>Tpar</a:t>
            </a:r>
            <a:endParaRPr lang="en-US" sz="3200" dirty="0"/>
          </a:p>
          <a:p>
            <a:r>
              <a:rPr lang="en-US" sz="3200" dirty="0"/>
              <a:t>Speedup and efficiency are bounded by</a:t>
            </a:r>
          </a:p>
          <a:p>
            <a:pPr lvl="1">
              <a:buFont typeface="Wingdings" panose="05000000000000000000" pitchFamily="2" charset="2"/>
              <a:buChar char="Ø"/>
            </a:pPr>
            <a:r>
              <a:rPr lang="en-US" sz="2400" dirty="0"/>
              <a:t>E &lt;= 1:</a:t>
            </a:r>
          </a:p>
          <a:p>
            <a:pPr lvl="1">
              <a:buFont typeface="Wingdings" panose="05000000000000000000" pitchFamily="2" charset="2"/>
              <a:buChar char="Ø"/>
            </a:pPr>
            <a:r>
              <a:rPr lang="en-US" sz="2400" dirty="0"/>
              <a:t>For any C and p, the parallel execution of P on C(p) can be at most p times faster than the execution of P on a single processor. </a:t>
            </a:r>
          </a:p>
          <a:p>
            <a:pPr lvl="1">
              <a:buFont typeface="Wingdings" panose="05000000000000000000" pitchFamily="2" charset="2"/>
              <a:buChar char="Ø"/>
            </a:pPr>
            <a:r>
              <a:rPr lang="en-US" sz="2400" dirty="0"/>
              <a:t>Efficiency of the parallel execution of P on C(p) can be at most 1.</a:t>
            </a:r>
          </a:p>
        </p:txBody>
      </p:sp>
    </p:spTree>
    <p:extLst>
      <p:ext uri="{BB962C8B-B14F-4D97-AF65-F5344CB8AC3E}">
        <p14:creationId xmlns:p14="http://schemas.microsoft.com/office/powerpoint/2010/main" val="444562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B942-4CE0-4D56-80FE-5BC0A90C8A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F59883-80A1-40B1-97E4-E1213CD049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BA629B-14BD-4153-ABCB-28DBB2C16ECF}"/>
              </a:ext>
            </a:extLst>
          </p:cNvPr>
          <p:cNvPicPr>
            <a:picLocks noChangeAspect="1"/>
          </p:cNvPicPr>
          <p:nvPr/>
        </p:nvPicPr>
        <p:blipFill>
          <a:blip r:embed="rId2"/>
          <a:stretch>
            <a:fillRect/>
          </a:stretch>
        </p:blipFill>
        <p:spPr>
          <a:xfrm>
            <a:off x="485334" y="299256"/>
            <a:ext cx="8323271" cy="6101544"/>
          </a:xfrm>
          <a:prstGeom prst="rect">
            <a:avLst/>
          </a:prstGeom>
        </p:spPr>
      </p:pic>
    </p:spTree>
    <p:extLst>
      <p:ext uri="{BB962C8B-B14F-4D97-AF65-F5344CB8AC3E}">
        <p14:creationId xmlns:p14="http://schemas.microsoft.com/office/powerpoint/2010/main" val="2450968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EE09FA0-1309-E0E0-AABD-863BC6AD8E48}"/>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Introduction</a:t>
            </a:r>
          </a:p>
        </p:txBody>
      </p:sp>
      <p:sp>
        <p:nvSpPr>
          <p:cNvPr id="5123" name="Rectangle 3">
            <a:extLst>
              <a:ext uri="{FF2B5EF4-FFF2-40B4-BE49-F238E27FC236}">
                <a16:creationId xmlns:a16="http://schemas.microsoft.com/office/drawing/2014/main" id="{F162F974-2F92-03D5-C62B-54B80055CC07}"/>
              </a:ext>
            </a:extLst>
          </p:cNvPr>
          <p:cNvSpPr>
            <a:spLocks noGrp="1" noChangeArrowheads="1"/>
          </p:cNvSpPr>
          <p:nvPr>
            <p:ph idx="1"/>
          </p:nvPr>
        </p:nvSpPr>
        <p:spPr>
          <a:xfrm>
            <a:off x="609600" y="1233947"/>
            <a:ext cx="7848600" cy="5624051"/>
          </a:xfrm>
        </p:spPr>
        <p:txBody>
          <a:bodyPr>
            <a:normAutofit/>
          </a:bodyPr>
          <a:lstStyle/>
          <a:p>
            <a:pPr eaLnBrk="1" hangingPunct="1"/>
            <a:r>
              <a:rPr lang="en-US" altLang="en-US" sz="3200" dirty="0">
                <a:solidFill>
                  <a:schemeClr val="accent2"/>
                </a:solidFill>
              </a:rPr>
              <a:t>Types of parallel machines</a:t>
            </a:r>
          </a:p>
          <a:p>
            <a:pPr lvl="1" eaLnBrk="1" hangingPunct="1"/>
            <a:r>
              <a:rPr lang="en-US" altLang="en-US" sz="2800" dirty="0">
                <a:solidFill>
                  <a:schemeClr val="accent2"/>
                </a:solidFill>
              </a:rPr>
              <a:t>distributed memory</a:t>
            </a:r>
          </a:p>
          <a:p>
            <a:pPr lvl="2" eaLnBrk="1" hangingPunct="1"/>
            <a:r>
              <a:rPr lang="en-US" altLang="en-US" sz="2400" dirty="0">
                <a:solidFill>
                  <a:schemeClr val="accent2"/>
                </a:solidFill>
              </a:rPr>
              <a:t>each processor has its own memory address space</a:t>
            </a:r>
          </a:p>
          <a:p>
            <a:pPr lvl="2" eaLnBrk="1" hangingPunct="1"/>
            <a:r>
              <a:rPr lang="en-US" altLang="en-US" sz="2400" dirty="0">
                <a:solidFill>
                  <a:schemeClr val="accent2"/>
                </a:solidFill>
              </a:rPr>
              <a:t>variable values are independent</a:t>
            </a:r>
          </a:p>
          <a:p>
            <a:pPr lvl="3" eaLnBrk="1" hangingPunct="1">
              <a:buFontTx/>
              <a:buNone/>
            </a:pPr>
            <a:r>
              <a:rPr lang="en-US" altLang="en-US" sz="2000" dirty="0">
                <a:solidFill>
                  <a:schemeClr val="accent2"/>
                </a:solidFill>
              </a:rPr>
              <a:t>x = 2 on one processor, x = 3 on a different processor</a:t>
            </a:r>
          </a:p>
          <a:p>
            <a:pPr lvl="2" eaLnBrk="1" hangingPunct="1"/>
            <a:r>
              <a:rPr lang="en-US" altLang="en-US" sz="2400" dirty="0">
                <a:solidFill>
                  <a:schemeClr val="accent2"/>
                </a:solidFill>
              </a:rPr>
              <a:t>examples: </a:t>
            </a:r>
            <a:r>
              <a:rPr lang="en-US" altLang="en-US" sz="2400" dirty="0" err="1">
                <a:solidFill>
                  <a:schemeClr val="accent2"/>
                </a:solidFill>
              </a:rPr>
              <a:t>linux</a:t>
            </a:r>
            <a:r>
              <a:rPr lang="en-US" altLang="en-US" sz="2400" dirty="0">
                <a:solidFill>
                  <a:schemeClr val="accent2"/>
                </a:solidFill>
              </a:rPr>
              <a:t> clusters, Blue Gene/L</a:t>
            </a:r>
          </a:p>
          <a:p>
            <a:pPr lvl="1" eaLnBrk="1" hangingPunct="1"/>
            <a:r>
              <a:rPr lang="en-US" altLang="en-US" sz="2800" dirty="0">
                <a:solidFill>
                  <a:schemeClr val="accent2"/>
                </a:solidFill>
              </a:rPr>
              <a:t>shared memory</a:t>
            </a:r>
          </a:p>
          <a:p>
            <a:pPr lvl="2" eaLnBrk="1" hangingPunct="1"/>
            <a:r>
              <a:rPr lang="en-US" altLang="en-US" sz="2400" dirty="0">
                <a:solidFill>
                  <a:schemeClr val="accent2"/>
                </a:solidFill>
              </a:rPr>
              <a:t>also called Symmetric Multiprocessing (SMP)</a:t>
            </a:r>
          </a:p>
          <a:p>
            <a:pPr lvl="2" eaLnBrk="1" hangingPunct="1"/>
            <a:r>
              <a:rPr lang="en-US" altLang="en-US" sz="2400" dirty="0">
                <a:solidFill>
                  <a:schemeClr val="accent2"/>
                </a:solidFill>
              </a:rPr>
              <a:t>single address space for all processors</a:t>
            </a:r>
          </a:p>
          <a:p>
            <a:pPr lvl="3" eaLnBrk="1" hangingPunct="1"/>
            <a:r>
              <a:rPr lang="en-US" altLang="en-US" sz="2000" dirty="0">
                <a:solidFill>
                  <a:schemeClr val="accent2"/>
                </a:solidFill>
              </a:rPr>
              <a:t>If one processor sets x = 2 , x will also equal 2 on other processors (unless specified otherwise)</a:t>
            </a:r>
          </a:p>
          <a:p>
            <a:pPr lvl="2" eaLnBrk="1" hangingPunct="1"/>
            <a:r>
              <a:rPr lang="en-US" altLang="en-US" sz="2400" dirty="0">
                <a:solidFill>
                  <a:schemeClr val="accent2"/>
                </a:solidFill>
              </a:rPr>
              <a:t>examples: IBM p-series, SGI </a:t>
            </a:r>
            <a:r>
              <a:rPr lang="en-US" altLang="en-US" sz="2400" dirty="0" err="1">
                <a:solidFill>
                  <a:schemeClr val="accent2"/>
                </a:solidFill>
              </a:rPr>
              <a:t>Altix</a:t>
            </a:r>
            <a:endParaRPr lang="en-US" altLang="en-US" sz="2400" dirty="0">
              <a:solidFill>
                <a:schemeClr val="accent2"/>
              </a:solidFill>
            </a:endParaRPr>
          </a:p>
        </p:txBody>
      </p:sp>
      <p:sp>
        <p:nvSpPr>
          <p:cNvPr id="5124" name="Line 4">
            <a:extLst>
              <a:ext uri="{FF2B5EF4-FFF2-40B4-BE49-F238E27FC236}">
                <a16:creationId xmlns:a16="http://schemas.microsoft.com/office/drawing/2014/main" id="{62BF866A-282D-5ED0-DEB9-0DB43E508D08}"/>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5" name="Line 5">
            <a:extLst>
              <a:ext uri="{FF2B5EF4-FFF2-40B4-BE49-F238E27FC236}">
                <a16:creationId xmlns:a16="http://schemas.microsoft.com/office/drawing/2014/main" id="{65E1CCA2-37ED-7B7C-2F68-AF78287600B1}"/>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5D55B70-6B3C-E554-9A57-FAD63BB53D3F}"/>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Shared vs. Distributed Memory</a:t>
            </a:r>
          </a:p>
        </p:txBody>
      </p:sp>
      <p:sp>
        <p:nvSpPr>
          <p:cNvPr id="6147" name="Rectangle 3">
            <a:extLst>
              <a:ext uri="{FF2B5EF4-FFF2-40B4-BE49-F238E27FC236}">
                <a16:creationId xmlns:a16="http://schemas.microsoft.com/office/drawing/2014/main" id="{794D5B5F-328C-8D11-4008-A2E30442F98C}"/>
              </a:ext>
            </a:extLst>
          </p:cNvPr>
          <p:cNvSpPr>
            <a:spLocks noGrp="1" noChangeArrowheads="1"/>
          </p:cNvSpPr>
          <p:nvPr>
            <p:ph idx="1"/>
          </p:nvPr>
        </p:nvSpPr>
        <p:spPr>
          <a:xfrm>
            <a:off x="371475" y="1695450"/>
            <a:ext cx="8229600" cy="4525963"/>
          </a:xfrm>
          <a:noFill/>
        </p:spPr>
        <p:txBody>
          <a:bodyPr/>
          <a:lstStyle/>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a:p>
            <a:pPr eaLnBrk="1" hangingPunct="1">
              <a:lnSpc>
                <a:spcPct val="90000"/>
              </a:lnSpc>
            </a:pPr>
            <a:endParaRPr lang="en-US" altLang="en-US">
              <a:solidFill>
                <a:schemeClr val="accent2"/>
              </a:solidFill>
            </a:endParaRPr>
          </a:p>
        </p:txBody>
      </p:sp>
      <p:sp>
        <p:nvSpPr>
          <p:cNvPr id="6148" name="Line 4">
            <a:extLst>
              <a:ext uri="{FF2B5EF4-FFF2-40B4-BE49-F238E27FC236}">
                <a16:creationId xmlns:a16="http://schemas.microsoft.com/office/drawing/2014/main" id="{82859E23-6FAB-A5E0-BD69-243A6E250EC8}"/>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49" name="Line 5">
            <a:extLst>
              <a:ext uri="{FF2B5EF4-FFF2-40B4-BE49-F238E27FC236}">
                <a16:creationId xmlns:a16="http://schemas.microsoft.com/office/drawing/2014/main" id="{0491D5CD-E9BB-4CFB-B3E4-19C37737E45F}"/>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50" name="Rectangle 6">
            <a:extLst>
              <a:ext uri="{FF2B5EF4-FFF2-40B4-BE49-F238E27FC236}">
                <a16:creationId xmlns:a16="http://schemas.microsoft.com/office/drawing/2014/main" id="{2461A93F-F7B5-5A1E-2B7D-BA0A568EA1AC}"/>
              </a:ext>
            </a:extLst>
          </p:cNvPr>
          <p:cNvSpPr>
            <a:spLocks noChangeArrowheads="1"/>
          </p:cNvSpPr>
          <p:nvPr/>
        </p:nvSpPr>
        <p:spPr bwMode="auto">
          <a:xfrm>
            <a:off x="914400" y="1905000"/>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51" name="Text Box 7">
            <a:extLst>
              <a:ext uri="{FF2B5EF4-FFF2-40B4-BE49-F238E27FC236}">
                <a16:creationId xmlns:a16="http://schemas.microsoft.com/office/drawing/2014/main" id="{CC4886AB-10F5-E8A7-5520-7EF56577CE02}"/>
              </a:ext>
            </a:extLst>
          </p:cNvPr>
          <p:cNvSpPr txBox="1">
            <a:spLocks noChangeArrowheads="1"/>
          </p:cNvSpPr>
          <p:nvPr/>
        </p:nvSpPr>
        <p:spPr bwMode="auto">
          <a:xfrm>
            <a:off x="876300" y="2057400"/>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0</a:t>
            </a:r>
          </a:p>
        </p:txBody>
      </p:sp>
      <p:sp>
        <p:nvSpPr>
          <p:cNvPr id="6152" name="Rectangle 8">
            <a:extLst>
              <a:ext uri="{FF2B5EF4-FFF2-40B4-BE49-F238E27FC236}">
                <a16:creationId xmlns:a16="http://schemas.microsoft.com/office/drawing/2014/main" id="{8F71CF7E-6D64-E682-9C2F-ED92E2B4DDC2}"/>
              </a:ext>
            </a:extLst>
          </p:cNvPr>
          <p:cNvSpPr>
            <a:spLocks noChangeArrowheads="1"/>
          </p:cNvSpPr>
          <p:nvPr/>
        </p:nvSpPr>
        <p:spPr bwMode="auto">
          <a:xfrm>
            <a:off x="1724025" y="1905000"/>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53" name="Text Box 9">
            <a:extLst>
              <a:ext uri="{FF2B5EF4-FFF2-40B4-BE49-F238E27FC236}">
                <a16:creationId xmlns:a16="http://schemas.microsoft.com/office/drawing/2014/main" id="{5D6FC4EA-653F-79FD-9ADE-D66466BEAB17}"/>
              </a:ext>
            </a:extLst>
          </p:cNvPr>
          <p:cNvSpPr txBox="1">
            <a:spLocks noChangeArrowheads="1"/>
          </p:cNvSpPr>
          <p:nvPr/>
        </p:nvSpPr>
        <p:spPr bwMode="auto">
          <a:xfrm>
            <a:off x="1685925" y="2057400"/>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1</a:t>
            </a:r>
          </a:p>
        </p:txBody>
      </p:sp>
      <p:sp>
        <p:nvSpPr>
          <p:cNvPr id="6154" name="Rectangle 10">
            <a:extLst>
              <a:ext uri="{FF2B5EF4-FFF2-40B4-BE49-F238E27FC236}">
                <a16:creationId xmlns:a16="http://schemas.microsoft.com/office/drawing/2014/main" id="{564AE795-37D6-AD11-122D-5BDB67302735}"/>
              </a:ext>
            </a:extLst>
          </p:cNvPr>
          <p:cNvSpPr>
            <a:spLocks noChangeArrowheads="1"/>
          </p:cNvSpPr>
          <p:nvPr/>
        </p:nvSpPr>
        <p:spPr bwMode="auto">
          <a:xfrm>
            <a:off x="2505075" y="1905000"/>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55" name="Text Box 11">
            <a:extLst>
              <a:ext uri="{FF2B5EF4-FFF2-40B4-BE49-F238E27FC236}">
                <a16:creationId xmlns:a16="http://schemas.microsoft.com/office/drawing/2014/main" id="{F36722D7-BB59-5BC2-939B-23EC6264E94F}"/>
              </a:ext>
            </a:extLst>
          </p:cNvPr>
          <p:cNvSpPr txBox="1">
            <a:spLocks noChangeArrowheads="1"/>
          </p:cNvSpPr>
          <p:nvPr/>
        </p:nvSpPr>
        <p:spPr bwMode="auto">
          <a:xfrm>
            <a:off x="2466975" y="2057400"/>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2</a:t>
            </a:r>
          </a:p>
        </p:txBody>
      </p:sp>
      <p:sp>
        <p:nvSpPr>
          <p:cNvPr id="6156" name="Rectangle 12">
            <a:extLst>
              <a:ext uri="{FF2B5EF4-FFF2-40B4-BE49-F238E27FC236}">
                <a16:creationId xmlns:a16="http://schemas.microsoft.com/office/drawing/2014/main" id="{0E9988B6-4A45-050B-7F5E-74D06BED65B0}"/>
              </a:ext>
            </a:extLst>
          </p:cNvPr>
          <p:cNvSpPr>
            <a:spLocks noChangeArrowheads="1"/>
          </p:cNvSpPr>
          <p:nvPr/>
        </p:nvSpPr>
        <p:spPr bwMode="auto">
          <a:xfrm>
            <a:off x="3286125" y="1905000"/>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57" name="Text Box 13">
            <a:extLst>
              <a:ext uri="{FF2B5EF4-FFF2-40B4-BE49-F238E27FC236}">
                <a16:creationId xmlns:a16="http://schemas.microsoft.com/office/drawing/2014/main" id="{4A0CCFBE-6045-BDD1-320F-5F4272299526}"/>
              </a:ext>
            </a:extLst>
          </p:cNvPr>
          <p:cNvSpPr txBox="1">
            <a:spLocks noChangeArrowheads="1"/>
          </p:cNvSpPr>
          <p:nvPr/>
        </p:nvSpPr>
        <p:spPr bwMode="auto">
          <a:xfrm>
            <a:off x="3248025" y="2057400"/>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3</a:t>
            </a:r>
          </a:p>
        </p:txBody>
      </p:sp>
      <p:sp>
        <p:nvSpPr>
          <p:cNvPr id="6158" name="Rectangle 14">
            <a:extLst>
              <a:ext uri="{FF2B5EF4-FFF2-40B4-BE49-F238E27FC236}">
                <a16:creationId xmlns:a16="http://schemas.microsoft.com/office/drawing/2014/main" id="{15D7DD23-99F4-7C2F-76C4-9E0B2F012E34}"/>
              </a:ext>
            </a:extLst>
          </p:cNvPr>
          <p:cNvSpPr>
            <a:spLocks noChangeArrowheads="1"/>
          </p:cNvSpPr>
          <p:nvPr/>
        </p:nvSpPr>
        <p:spPr bwMode="auto">
          <a:xfrm>
            <a:off x="4533900" y="1895475"/>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59" name="Text Box 15">
            <a:extLst>
              <a:ext uri="{FF2B5EF4-FFF2-40B4-BE49-F238E27FC236}">
                <a16:creationId xmlns:a16="http://schemas.microsoft.com/office/drawing/2014/main" id="{6DC2C9AF-9B73-936E-C871-AC1E3C1C2FE5}"/>
              </a:ext>
            </a:extLst>
          </p:cNvPr>
          <p:cNvSpPr txBox="1">
            <a:spLocks noChangeArrowheads="1"/>
          </p:cNvSpPr>
          <p:nvPr/>
        </p:nvSpPr>
        <p:spPr bwMode="auto">
          <a:xfrm>
            <a:off x="4495800" y="2047875"/>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0</a:t>
            </a:r>
          </a:p>
        </p:txBody>
      </p:sp>
      <p:sp>
        <p:nvSpPr>
          <p:cNvPr id="6160" name="Rectangle 16">
            <a:extLst>
              <a:ext uri="{FF2B5EF4-FFF2-40B4-BE49-F238E27FC236}">
                <a16:creationId xmlns:a16="http://schemas.microsoft.com/office/drawing/2014/main" id="{2E43CACD-A1C7-9C76-8EA9-DACDCE4FD176}"/>
              </a:ext>
            </a:extLst>
          </p:cNvPr>
          <p:cNvSpPr>
            <a:spLocks noChangeArrowheads="1"/>
          </p:cNvSpPr>
          <p:nvPr/>
        </p:nvSpPr>
        <p:spPr bwMode="auto">
          <a:xfrm>
            <a:off x="5343525" y="1895475"/>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61" name="Text Box 17">
            <a:extLst>
              <a:ext uri="{FF2B5EF4-FFF2-40B4-BE49-F238E27FC236}">
                <a16:creationId xmlns:a16="http://schemas.microsoft.com/office/drawing/2014/main" id="{219A681E-C56F-01BE-017B-2FD81C2ADA11}"/>
              </a:ext>
            </a:extLst>
          </p:cNvPr>
          <p:cNvSpPr txBox="1">
            <a:spLocks noChangeArrowheads="1"/>
          </p:cNvSpPr>
          <p:nvPr/>
        </p:nvSpPr>
        <p:spPr bwMode="auto">
          <a:xfrm>
            <a:off x="5305425" y="2047875"/>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1</a:t>
            </a:r>
          </a:p>
        </p:txBody>
      </p:sp>
      <p:sp>
        <p:nvSpPr>
          <p:cNvPr id="6162" name="Rectangle 18">
            <a:extLst>
              <a:ext uri="{FF2B5EF4-FFF2-40B4-BE49-F238E27FC236}">
                <a16:creationId xmlns:a16="http://schemas.microsoft.com/office/drawing/2014/main" id="{D04B8416-8FC4-5682-4D86-632B7CB4BB09}"/>
              </a:ext>
            </a:extLst>
          </p:cNvPr>
          <p:cNvSpPr>
            <a:spLocks noChangeArrowheads="1"/>
          </p:cNvSpPr>
          <p:nvPr/>
        </p:nvSpPr>
        <p:spPr bwMode="auto">
          <a:xfrm>
            <a:off x="6124575" y="1895475"/>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63" name="Text Box 19">
            <a:extLst>
              <a:ext uri="{FF2B5EF4-FFF2-40B4-BE49-F238E27FC236}">
                <a16:creationId xmlns:a16="http://schemas.microsoft.com/office/drawing/2014/main" id="{14028134-49F8-08F4-DDF4-244625B7C28C}"/>
              </a:ext>
            </a:extLst>
          </p:cNvPr>
          <p:cNvSpPr txBox="1">
            <a:spLocks noChangeArrowheads="1"/>
          </p:cNvSpPr>
          <p:nvPr/>
        </p:nvSpPr>
        <p:spPr bwMode="auto">
          <a:xfrm>
            <a:off x="6086475" y="2047875"/>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2</a:t>
            </a:r>
          </a:p>
        </p:txBody>
      </p:sp>
      <p:sp>
        <p:nvSpPr>
          <p:cNvPr id="6164" name="Rectangle 20">
            <a:extLst>
              <a:ext uri="{FF2B5EF4-FFF2-40B4-BE49-F238E27FC236}">
                <a16:creationId xmlns:a16="http://schemas.microsoft.com/office/drawing/2014/main" id="{B7D8DE18-E58F-AD76-C117-5E64739CDCFE}"/>
              </a:ext>
            </a:extLst>
          </p:cNvPr>
          <p:cNvSpPr>
            <a:spLocks noChangeArrowheads="1"/>
          </p:cNvSpPr>
          <p:nvPr/>
        </p:nvSpPr>
        <p:spPr bwMode="auto">
          <a:xfrm>
            <a:off x="6905625" y="1895475"/>
            <a:ext cx="685800" cy="685800"/>
          </a:xfrm>
          <a:prstGeom prst="rect">
            <a:avLst/>
          </a:prstGeom>
          <a:solidFill>
            <a:srgbClr val="660033"/>
          </a:solidFill>
          <a:ln w="9525">
            <a:solidFill>
              <a:srgbClr val="660033"/>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65" name="Text Box 21">
            <a:extLst>
              <a:ext uri="{FF2B5EF4-FFF2-40B4-BE49-F238E27FC236}">
                <a16:creationId xmlns:a16="http://schemas.microsoft.com/office/drawing/2014/main" id="{6CACB371-33AB-DB65-B942-8C873F0460E2}"/>
              </a:ext>
            </a:extLst>
          </p:cNvPr>
          <p:cNvSpPr txBox="1">
            <a:spLocks noChangeArrowheads="1"/>
          </p:cNvSpPr>
          <p:nvPr/>
        </p:nvSpPr>
        <p:spPr bwMode="auto">
          <a:xfrm>
            <a:off x="6867525" y="2047875"/>
            <a:ext cx="781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CPU 3</a:t>
            </a:r>
          </a:p>
        </p:txBody>
      </p:sp>
      <p:sp>
        <p:nvSpPr>
          <p:cNvPr id="6166" name="Rectangle 22">
            <a:extLst>
              <a:ext uri="{FF2B5EF4-FFF2-40B4-BE49-F238E27FC236}">
                <a16:creationId xmlns:a16="http://schemas.microsoft.com/office/drawing/2014/main" id="{393322F1-A8CF-38D7-D9A0-DD922B4294C8}"/>
              </a:ext>
            </a:extLst>
          </p:cNvPr>
          <p:cNvSpPr>
            <a:spLocks noChangeArrowheads="1"/>
          </p:cNvSpPr>
          <p:nvPr/>
        </p:nvSpPr>
        <p:spPr bwMode="auto">
          <a:xfrm>
            <a:off x="904875" y="3295650"/>
            <a:ext cx="685800" cy="685800"/>
          </a:xfrm>
          <a:prstGeom prst="rect">
            <a:avLst/>
          </a:prstGeom>
          <a:solidFill>
            <a:srgbClr val="669900"/>
          </a:solidFill>
          <a:ln w="9525">
            <a:solidFill>
              <a:schemeClr val="folHlink"/>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67" name="Text Box 23">
            <a:extLst>
              <a:ext uri="{FF2B5EF4-FFF2-40B4-BE49-F238E27FC236}">
                <a16:creationId xmlns:a16="http://schemas.microsoft.com/office/drawing/2014/main" id="{47D97361-B37D-9BBC-0C8A-97D2F599B97C}"/>
              </a:ext>
            </a:extLst>
          </p:cNvPr>
          <p:cNvSpPr txBox="1">
            <a:spLocks noChangeArrowheads="1"/>
          </p:cNvSpPr>
          <p:nvPr/>
        </p:nvSpPr>
        <p:spPr bwMode="auto">
          <a:xfrm>
            <a:off x="838200" y="3457575"/>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MEM 0</a:t>
            </a:r>
          </a:p>
        </p:txBody>
      </p:sp>
      <p:sp>
        <p:nvSpPr>
          <p:cNvPr id="6168" name="Rectangle 24">
            <a:extLst>
              <a:ext uri="{FF2B5EF4-FFF2-40B4-BE49-F238E27FC236}">
                <a16:creationId xmlns:a16="http://schemas.microsoft.com/office/drawing/2014/main" id="{A7B1E2A1-E418-9135-918C-16A1FD064E6A}"/>
              </a:ext>
            </a:extLst>
          </p:cNvPr>
          <p:cNvSpPr>
            <a:spLocks noChangeArrowheads="1"/>
          </p:cNvSpPr>
          <p:nvPr/>
        </p:nvSpPr>
        <p:spPr bwMode="auto">
          <a:xfrm>
            <a:off x="1704975" y="3295650"/>
            <a:ext cx="685800" cy="685800"/>
          </a:xfrm>
          <a:prstGeom prst="rect">
            <a:avLst/>
          </a:prstGeom>
          <a:solidFill>
            <a:srgbClr val="669900"/>
          </a:solidFill>
          <a:ln w="9525">
            <a:solidFill>
              <a:schemeClr val="folHlink"/>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69" name="Text Box 25">
            <a:extLst>
              <a:ext uri="{FF2B5EF4-FFF2-40B4-BE49-F238E27FC236}">
                <a16:creationId xmlns:a16="http://schemas.microsoft.com/office/drawing/2014/main" id="{8A1DBD82-62B6-4327-FBF9-5D54AC8CA571}"/>
              </a:ext>
            </a:extLst>
          </p:cNvPr>
          <p:cNvSpPr txBox="1">
            <a:spLocks noChangeArrowheads="1"/>
          </p:cNvSpPr>
          <p:nvPr/>
        </p:nvSpPr>
        <p:spPr bwMode="auto">
          <a:xfrm>
            <a:off x="1638300" y="3457575"/>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MEM 1</a:t>
            </a:r>
          </a:p>
        </p:txBody>
      </p:sp>
      <p:sp>
        <p:nvSpPr>
          <p:cNvPr id="6170" name="Rectangle 26">
            <a:extLst>
              <a:ext uri="{FF2B5EF4-FFF2-40B4-BE49-F238E27FC236}">
                <a16:creationId xmlns:a16="http://schemas.microsoft.com/office/drawing/2014/main" id="{E459014E-25A1-38A0-D289-0B0008C11C15}"/>
              </a:ext>
            </a:extLst>
          </p:cNvPr>
          <p:cNvSpPr>
            <a:spLocks noChangeArrowheads="1"/>
          </p:cNvSpPr>
          <p:nvPr/>
        </p:nvSpPr>
        <p:spPr bwMode="auto">
          <a:xfrm>
            <a:off x="2495550" y="3295650"/>
            <a:ext cx="685800" cy="685800"/>
          </a:xfrm>
          <a:prstGeom prst="rect">
            <a:avLst/>
          </a:prstGeom>
          <a:solidFill>
            <a:srgbClr val="669900"/>
          </a:solidFill>
          <a:ln w="9525">
            <a:solidFill>
              <a:schemeClr val="folHlink"/>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71" name="Text Box 27">
            <a:extLst>
              <a:ext uri="{FF2B5EF4-FFF2-40B4-BE49-F238E27FC236}">
                <a16:creationId xmlns:a16="http://schemas.microsoft.com/office/drawing/2014/main" id="{369132A8-090D-A153-5158-D29F95984272}"/>
              </a:ext>
            </a:extLst>
          </p:cNvPr>
          <p:cNvSpPr txBox="1">
            <a:spLocks noChangeArrowheads="1"/>
          </p:cNvSpPr>
          <p:nvPr/>
        </p:nvSpPr>
        <p:spPr bwMode="auto">
          <a:xfrm>
            <a:off x="2428875" y="3457575"/>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MEM 2</a:t>
            </a:r>
          </a:p>
        </p:txBody>
      </p:sp>
      <p:sp>
        <p:nvSpPr>
          <p:cNvPr id="6172" name="Rectangle 28">
            <a:extLst>
              <a:ext uri="{FF2B5EF4-FFF2-40B4-BE49-F238E27FC236}">
                <a16:creationId xmlns:a16="http://schemas.microsoft.com/office/drawing/2014/main" id="{2BF3B17D-DAD3-A1CB-8ED4-9560E43761EE}"/>
              </a:ext>
            </a:extLst>
          </p:cNvPr>
          <p:cNvSpPr>
            <a:spLocks noChangeArrowheads="1"/>
          </p:cNvSpPr>
          <p:nvPr/>
        </p:nvSpPr>
        <p:spPr bwMode="auto">
          <a:xfrm>
            <a:off x="3295650" y="3295650"/>
            <a:ext cx="685800" cy="685800"/>
          </a:xfrm>
          <a:prstGeom prst="rect">
            <a:avLst/>
          </a:prstGeom>
          <a:solidFill>
            <a:srgbClr val="669900"/>
          </a:solidFill>
          <a:ln w="9525">
            <a:solidFill>
              <a:schemeClr val="folHlink"/>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73" name="Text Box 29">
            <a:extLst>
              <a:ext uri="{FF2B5EF4-FFF2-40B4-BE49-F238E27FC236}">
                <a16:creationId xmlns:a16="http://schemas.microsoft.com/office/drawing/2014/main" id="{56B7D576-4070-36A1-E2FF-46EE334881E0}"/>
              </a:ext>
            </a:extLst>
          </p:cNvPr>
          <p:cNvSpPr txBox="1">
            <a:spLocks noChangeArrowheads="1"/>
          </p:cNvSpPr>
          <p:nvPr/>
        </p:nvSpPr>
        <p:spPr bwMode="auto">
          <a:xfrm>
            <a:off x="3228975" y="3457575"/>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MEM 3</a:t>
            </a:r>
          </a:p>
        </p:txBody>
      </p:sp>
      <p:sp>
        <p:nvSpPr>
          <p:cNvPr id="6174" name="Rectangle 30">
            <a:extLst>
              <a:ext uri="{FF2B5EF4-FFF2-40B4-BE49-F238E27FC236}">
                <a16:creationId xmlns:a16="http://schemas.microsoft.com/office/drawing/2014/main" id="{13C7DA44-A6F3-AEEF-2DAB-A672C954C61D}"/>
              </a:ext>
            </a:extLst>
          </p:cNvPr>
          <p:cNvSpPr>
            <a:spLocks noChangeArrowheads="1"/>
          </p:cNvSpPr>
          <p:nvPr/>
        </p:nvSpPr>
        <p:spPr bwMode="auto">
          <a:xfrm>
            <a:off x="4524375" y="3305175"/>
            <a:ext cx="3076575" cy="685800"/>
          </a:xfrm>
          <a:prstGeom prst="rect">
            <a:avLst/>
          </a:prstGeom>
          <a:solidFill>
            <a:srgbClr val="669900"/>
          </a:solidFill>
          <a:ln w="9525">
            <a:solidFill>
              <a:schemeClr val="folHlink"/>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b="0"/>
          </a:p>
        </p:txBody>
      </p:sp>
      <p:sp>
        <p:nvSpPr>
          <p:cNvPr id="6175" name="Text Box 31">
            <a:extLst>
              <a:ext uri="{FF2B5EF4-FFF2-40B4-BE49-F238E27FC236}">
                <a16:creationId xmlns:a16="http://schemas.microsoft.com/office/drawing/2014/main" id="{2F017882-F878-EBE4-6D86-8C0EFAAA5EAB}"/>
              </a:ext>
            </a:extLst>
          </p:cNvPr>
          <p:cNvSpPr txBox="1">
            <a:spLocks noChangeArrowheads="1"/>
          </p:cNvSpPr>
          <p:nvPr/>
        </p:nvSpPr>
        <p:spPr bwMode="auto">
          <a:xfrm>
            <a:off x="5753100" y="3476625"/>
            <a:ext cx="658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1600" b="0">
                <a:solidFill>
                  <a:schemeClr val="bg1"/>
                </a:solidFill>
              </a:rPr>
              <a:t>MEM</a:t>
            </a:r>
          </a:p>
        </p:txBody>
      </p:sp>
      <p:sp>
        <p:nvSpPr>
          <p:cNvPr id="6176" name="Line 32">
            <a:extLst>
              <a:ext uri="{FF2B5EF4-FFF2-40B4-BE49-F238E27FC236}">
                <a16:creationId xmlns:a16="http://schemas.microsoft.com/office/drawing/2014/main" id="{8CB86A60-C895-B390-388B-4ECFFD8BE54E}"/>
              </a:ext>
            </a:extLst>
          </p:cNvPr>
          <p:cNvSpPr>
            <a:spLocks noChangeShapeType="1"/>
          </p:cNvSpPr>
          <p:nvPr/>
        </p:nvSpPr>
        <p:spPr bwMode="auto">
          <a:xfrm>
            <a:off x="1257300" y="2600325"/>
            <a:ext cx="0" cy="68580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6177" name="Line 33">
            <a:extLst>
              <a:ext uri="{FF2B5EF4-FFF2-40B4-BE49-F238E27FC236}">
                <a16:creationId xmlns:a16="http://schemas.microsoft.com/office/drawing/2014/main" id="{A56B8464-88F7-C15D-B591-5A876ACC7F86}"/>
              </a:ext>
            </a:extLst>
          </p:cNvPr>
          <p:cNvSpPr>
            <a:spLocks noChangeShapeType="1"/>
          </p:cNvSpPr>
          <p:nvPr/>
        </p:nvSpPr>
        <p:spPr bwMode="auto">
          <a:xfrm>
            <a:off x="2057400" y="2600325"/>
            <a:ext cx="0" cy="68580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6178" name="Line 34">
            <a:extLst>
              <a:ext uri="{FF2B5EF4-FFF2-40B4-BE49-F238E27FC236}">
                <a16:creationId xmlns:a16="http://schemas.microsoft.com/office/drawing/2014/main" id="{CC7571CF-D7A1-DC7E-7C9F-B2A3AB1E524D}"/>
              </a:ext>
            </a:extLst>
          </p:cNvPr>
          <p:cNvSpPr>
            <a:spLocks noChangeShapeType="1"/>
          </p:cNvSpPr>
          <p:nvPr/>
        </p:nvSpPr>
        <p:spPr bwMode="auto">
          <a:xfrm>
            <a:off x="2857500" y="2600325"/>
            <a:ext cx="0" cy="68580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6179" name="Line 35">
            <a:extLst>
              <a:ext uri="{FF2B5EF4-FFF2-40B4-BE49-F238E27FC236}">
                <a16:creationId xmlns:a16="http://schemas.microsoft.com/office/drawing/2014/main" id="{A3FCA60E-FECD-FF31-2469-B23DE5F86100}"/>
              </a:ext>
            </a:extLst>
          </p:cNvPr>
          <p:cNvSpPr>
            <a:spLocks noChangeShapeType="1"/>
          </p:cNvSpPr>
          <p:nvPr/>
        </p:nvSpPr>
        <p:spPr bwMode="auto">
          <a:xfrm>
            <a:off x="3619500" y="2600325"/>
            <a:ext cx="0" cy="68580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6180" name="Line 37">
            <a:extLst>
              <a:ext uri="{FF2B5EF4-FFF2-40B4-BE49-F238E27FC236}">
                <a16:creationId xmlns:a16="http://schemas.microsoft.com/office/drawing/2014/main" id="{AA820194-2743-5F88-E773-756022E31408}"/>
              </a:ext>
            </a:extLst>
          </p:cNvPr>
          <p:cNvSpPr>
            <a:spLocks noChangeShapeType="1"/>
          </p:cNvSpPr>
          <p:nvPr/>
        </p:nvSpPr>
        <p:spPr bwMode="auto">
          <a:xfrm>
            <a:off x="6038850" y="2838450"/>
            <a:ext cx="0" cy="466725"/>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6181" name="Text Box 38">
            <a:extLst>
              <a:ext uri="{FF2B5EF4-FFF2-40B4-BE49-F238E27FC236}">
                <a16:creationId xmlns:a16="http://schemas.microsoft.com/office/drawing/2014/main" id="{839BF20F-094C-50CE-D23B-6E4E7DFC9BA6}"/>
              </a:ext>
            </a:extLst>
          </p:cNvPr>
          <p:cNvSpPr txBox="1">
            <a:spLocks noChangeArrowheads="1"/>
          </p:cNvSpPr>
          <p:nvPr/>
        </p:nvSpPr>
        <p:spPr bwMode="auto">
          <a:xfrm>
            <a:off x="5632450" y="4151313"/>
            <a:ext cx="882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shared</a:t>
            </a:r>
          </a:p>
        </p:txBody>
      </p:sp>
      <p:sp>
        <p:nvSpPr>
          <p:cNvPr id="6182" name="Text Box 39">
            <a:extLst>
              <a:ext uri="{FF2B5EF4-FFF2-40B4-BE49-F238E27FC236}">
                <a16:creationId xmlns:a16="http://schemas.microsoft.com/office/drawing/2014/main" id="{478C68CE-35F2-EA1D-E8F3-34F1B2EB0CDA}"/>
              </a:ext>
            </a:extLst>
          </p:cNvPr>
          <p:cNvSpPr txBox="1">
            <a:spLocks noChangeArrowheads="1"/>
          </p:cNvSpPr>
          <p:nvPr/>
        </p:nvSpPr>
        <p:spPr bwMode="auto">
          <a:xfrm>
            <a:off x="1755775" y="4198938"/>
            <a:ext cx="1238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distributed</a:t>
            </a:r>
          </a:p>
        </p:txBody>
      </p:sp>
      <p:sp>
        <p:nvSpPr>
          <p:cNvPr id="6183" name="Line 40">
            <a:extLst>
              <a:ext uri="{FF2B5EF4-FFF2-40B4-BE49-F238E27FC236}">
                <a16:creationId xmlns:a16="http://schemas.microsoft.com/office/drawing/2014/main" id="{2517DCFB-5C27-58F3-3AA6-581731091DB3}"/>
              </a:ext>
            </a:extLst>
          </p:cNvPr>
          <p:cNvSpPr>
            <a:spLocks noChangeShapeType="1"/>
          </p:cNvSpPr>
          <p:nvPr/>
        </p:nvSpPr>
        <p:spPr bwMode="auto">
          <a:xfrm>
            <a:off x="4867275" y="2590800"/>
            <a:ext cx="0" cy="238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4" name="Line 41">
            <a:extLst>
              <a:ext uri="{FF2B5EF4-FFF2-40B4-BE49-F238E27FC236}">
                <a16:creationId xmlns:a16="http://schemas.microsoft.com/office/drawing/2014/main" id="{512E2368-85E9-3915-E8B5-A23D76775C04}"/>
              </a:ext>
            </a:extLst>
          </p:cNvPr>
          <p:cNvSpPr>
            <a:spLocks noChangeShapeType="1"/>
          </p:cNvSpPr>
          <p:nvPr/>
        </p:nvSpPr>
        <p:spPr bwMode="auto">
          <a:xfrm>
            <a:off x="5705475" y="2590800"/>
            <a:ext cx="0" cy="238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5" name="Line 42">
            <a:extLst>
              <a:ext uri="{FF2B5EF4-FFF2-40B4-BE49-F238E27FC236}">
                <a16:creationId xmlns:a16="http://schemas.microsoft.com/office/drawing/2014/main" id="{D3BFDD89-A628-0774-71EC-B03101A85A3D}"/>
              </a:ext>
            </a:extLst>
          </p:cNvPr>
          <p:cNvSpPr>
            <a:spLocks noChangeShapeType="1"/>
          </p:cNvSpPr>
          <p:nvPr/>
        </p:nvSpPr>
        <p:spPr bwMode="auto">
          <a:xfrm>
            <a:off x="6486525" y="2590800"/>
            <a:ext cx="0" cy="238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6" name="Line 43">
            <a:extLst>
              <a:ext uri="{FF2B5EF4-FFF2-40B4-BE49-F238E27FC236}">
                <a16:creationId xmlns:a16="http://schemas.microsoft.com/office/drawing/2014/main" id="{0BB84C43-2AAB-2060-CBC5-6B3734D3A78E}"/>
              </a:ext>
            </a:extLst>
          </p:cNvPr>
          <p:cNvSpPr>
            <a:spLocks noChangeShapeType="1"/>
          </p:cNvSpPr>
          <p:nvPr/>
        </p:nvSpPr>
        <p:spPr bwMode="auto">
          <a:xfrm>
            <a:off x="7248525" y="2590800"/>
            <a:ext cx="0" cy="238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7" name="Line 44">
            <a:extLst>
              <a:ext uri="{FF2B5EF4-FFF2-40B4-BE49-F238E27FC236}">
                <a16:creationId xmlns:a16="http://schemas.microsoft.com/office/drawing/2014/main" id="{E6118827-A30D-B6A0-10C1-B0E205EA7FC9}"/>
              </a:ext>
            </a:extLst>
          </p:cNvPr>
          <p:cNvSpPr>
            <a:spLocks noChangeShapeType="1"/>
          </p:cNvSpPr>
          <p:nvPr/>
        </p:nvSpPr>
        <p:spPr bwMode="auto">
          <a:xfrm>
            <a:off x="4867275" y="2828925"/>
            <a:ext cx="2381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4E75-C696-45EE-91CD-B19642561E4C}"/>
              </a:ext>
            </a:extLst>
          </p:cNvPr>
          <p:cNvSpPr>
            <a:spLocks noGrp="1"/>
          </p:cNvSpPr>
          <p:nvPr>
            <p:ph type="title"/>
          </p:nvPr>
        </p:nvSpPr>
        <p:spPr/>
        <p:txBody>
          <a:bodyPr>
            <a:normAutofit/>
          </a:bodyPr>
          <a:lstStyle/>
          <a:p>
            <a:r>
              <a:rPr lang="en-US" dirty="0"/>
              <a:t>Why - every computer is a parallel computer</a:t>
            </a:r>
          </a:p>
        </p:txBody>
      </p:sp>
      <p:sp>
        <p:nvSpPr>
          <p:cNvPr id="3" name="Content Placeholder 2">
            <a:extLst>
              <a:ext uri="{FF2B5EF4-FFF2-40B4-BE49-F238E27FC236}">
                <a16:creationId xmlns:a16="http://schemas.microsoft.com/office/drawing/2014/main" id="{6E85BD9B-5E11-4F91-BB37-90746EBB29D0}"/>
              </a:ext>
            </a:extLst>
          </p:cNvPr>
          <p:cNvSpPr>
            <a:spLocks noGrp="1"/>
          </p:cNvSpPr>
          <p:nvPr>
            <p:ph idx="1"/>
          </p:nvPr>
        </p:nvSpPr>
        <p:spPr>
          <a:xfrm>
            <a:off x="304800" y="1905000"/>
            <a:ext cx="8534400" cy="5287962"/>
          </a:xfrm>
        </p:spPr>
        <p:txBody>
          <a:bodyPr>
            <a:normAutofit/>
          </a:bodyPr>
          <a:lstStyle/>
          <a:p>
            <a:r>
              <a:rPr lang="en-US" sz="3200" dirty="0"/>
              <a:t>Nowadays all computers are essentially parallel. </a:t>
            </a:r>
          </a:p>
          <a:p>
            <a:pPr lvl="1"/>
            <a:r>
              <a:rPr lang="en-US" sz="2400" dirty="0"/>
              <a:t>Every operating computer there always exist various activities which</a:t>
            </a:r>
          </a:p>
          <a:p>
            <a:pPr lvl="2"/>
            <a:r>
              <a:rPr lang="en-US" sz="1800" dirty="0"/>
              <a:t>run in parallel, at the same time. </a:t>
            </a:r>
          </a:p>
          <a:p>
            <a:pPr lvl="1"/>
            <a:r>
              <a:rPr lang="en-US" sz="2400" dirty="0"/>
              <a:t>Parallel activities may arise and come to an end independently of each other</a:t>
            </a:r>
          </a:p>
          <a:p>
            <a:pPr lvl="1"/>
            <a:r>
              <a:rPr lang="en-US" sz="2400" dirty="0"/>
              <a:t>Parallel activities may be created purposely to involve simultaneous performance of various operations whose interplay will eventually lead to the desired result. </a:t>
            </a:r>
          </a:p>
          <a:p>
            <a:pPr lvl="1"/>
            <a:r>
              <a:rPr lang="en-US" sz="2400" dirty="0"/>
              <a:t>Parallelism is the existence of parallel activities within a computer and their use in achieving a common goal.</a:t>
            </a:r>
          </a:p>
        </p:txBody>
      </p:sp>
    </p:spTree>
    <p:extLst>
      <p:ext uri="{BB962C8B-B14F-4D97-AF65-F5344CB8AC3E}">
        <p14:creationId xmlns:p14="http://schemas.microsoft.com/office/powerpoint/2010/main" val="2458921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id="{B2C5CD70-9C7C-D8BD-D244-659EDE51C1C4}"/>
              </a:ext>
            </a:extLst>
          </p:cNvPr>
          <p:cNvSpPr>
            <a:spLocks noChangeArrowheads="1"/>
          </p:cNvSpPr>
          <p:nvPr/>
        </p:nvSpPr>
        <p:spPr bwMode="auto">
          <a:xfrm>
            <a:off x="533400" y="3962400"/>
            <a:ext cx="1981200" cy="1905000"/>
          </a:xfrm>
          <a:prstGeom prst="rect">
            <a:avLst/>
          </a:prstGeom>
          <a:solidFill>
            <a:schemeClr val="accent1"/>
          </a:solidFill>
          <a:ln w="19050">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effectLst/>
            </a:endParaRPr>
          </a:p>
        </p:txBody>
      </p:sp>
      <p:sp>
        <p:nvSpPr>
          <p:cNvPr id="95236" name="Rectangle 2">
            <a:extLst>
              <a:ext uri="{FF2B5EF4-FFF2-40B4-BE49-F238E27FC236}">
                <a16:creationId xmlns:a16="http://schemas.microsoft.com/office/drawing/2014/main" id="{961C87D4-65B5-5C26-3398-1ACAC61CA1F4}"/>
              </a:ext>
            </a:extLst>
          </p:cNvPr>
          <p:cNvSpPr>
            <a:spLocks noGrp="1" noChangeArrowheads="1"/>
          </p:cNvSpPr>
          <p:nvPr>
            <p:ph type="title" idx="4294967295"/>
          </p:nvPr>
        </p:nvSpPr>
        <p:spPr>
          <a:xfrm>
            <a:off x="0" y="274638"/>
            <a:ext cx="8229600" cy="1143000"/>
          </a:xfrm>
        </p:spPr>
        <p:txBody>
          <a:bodyPr/>
          <a:lstStyle/>
          <a:p>
            <a:pPr eaLnBrk="1" hangingPunct="1">
              <a:defRPr/>
            </a:pPr>
            <a:r>
              <a:rPr lang="en-US"/>
              <a:t>Clustered SMPs</a:t>
            </a:r>
          </a:p>
        </p:txBody>
      </p:sp>
      <p:sp>
        <p:nvSpPr>
          <p:cNvPr id="95237" name="Line 6">
            <a:extLst>
              <a:ext uri="{FF2B5EF4-FFF2-40B4-BE49-F238E27FC236}">
                <a16:creationId xmlns:a16="http://schemas.microsoft.com/office/drawing/2014/main" id="{2493E906-9445-A32D-80DF-A2AE0603FD4B}"/>
              </a:ext>
            </a:extLst>
          </p:cNvPr>
          <p:cNvSpPr>
            <a:spLocks noChangeShapeType="1"/>
          </p:cNvSpPr>
          <p:nvPr/>
        </p:nvSpPr>
        <p:spPr bwMode="auto">
          <a:xfrm>
            <a:off x="15240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18437" name="AutoShape 9">
            <a:extLst>
              <a:ext uri="{FF2B5EF4-FFF2-40B4-BE49-F238E27FC236}">
                <a16:creationId xmlns:a16="http://schemas.microsoft.com/office/drawing/2014/main" id="{E28F5500-B295-EC05-D2F9-1554FBCA160B}"/>
              </a:ext>
            </a:extLst>
          </p:cNvPr>
          <p:cNvSpPr>
            <a:spLocks noChangeArrowheads="1"/>
          </p:cNvSpPr>
          <p:nvPr/>
        </p:nvSpPr>
        <p:spPr bwMode="auto">
          <a:xfrm>
            <a:off x="533400" y="1600200"/>
            <a:ext cx="8229600" cy="914400"/>
          </a:xfrm>
          <a:prstGeom prst="roundRect">
            <a:avLst>
              <a:gd name="adj" fmla="val 16667"/>
            </a:avLst>
          </a:prstGeom>
          <a:solidFill>
            <a:schemeClr val="accent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effectLst/>
            </a:endParaRPr>
          </a:p>
        </p:txBody>
      </p:sp>
      <p:sp>
        <p:nvSpPr>
          <p:cNvPr id="18438" name="Text Box 10">
            <a:extLst>
              <a:ext uri="{FF2B5EF4-FFF2-40B4-BE49-F238E27FC236}">
                <a16:creationId xmlns:a16="http://schemas.microsoft.com/office/drawing/2014/main" id="{C28E986E-5CBE-17D4-4517-94B9EDB3A8B2}"/>
              </a:ext>
            </a:extLst>
          </p:cNvPr>
          <p:cNvSpPr txBox="1">
            <a:spLocks noChangeArrowheads="1"/>
          </p:cNvSpPr>
          <p:nvPr/>
        </p:nvSpPr>
        <p:spPr bwMode="auto">
          <a:xfrm>
            <a:off x="2667000" y="1828800"/>
            <a:ext cx="4267200" cy="3667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800">
                <a:effectLst/>
              </a:rPr>
              <a:t>Cluster Interconnect Network</a:t>
            </a:r>
          </a:p>
        </p:txBody>
      </p:sp>
      <p:sp>
        <p:nvSpPr>
          <p:cNvPr id="95240" name="Line 11">
            <a:extLst>
              <a:ext uri="{FF2B5EF4-FFF2-40B4-BE49-F238E27FC236}">
                <a16:creationId xmlns:a16="http://schemas.microsoft.com/office/drawing/2014/main" id="{22EE062E-25E1-8E44-9FE6-26AEA2706279}"/>
              </a:ext>
            </a:extLst>
          </p:cNvPr>
          <p:cNvSpPr>
            <a:spLocks noChangeShapeType="1"/>
          </p:cNvSpPr>
          <p:nvPr/>
        </p:nvSpPr>
        <p:spPr bwMode="auto">
          <a:xfrm>
            <a:off x="533400" y="4876800"/>
            <a:ext cx="1981200" cy="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41" name="Line 12">
            <a:extLst>
              <a:ext uri="{FF2B5EF4-FFF2-40B4-BE49-F238E27FC236}">
                <a16:creationId xmlns:a16="http://schemas.microsoft.com/office/drawing/2014/main" id="{9BEA5843-20DB-0BA2-383B-652BEBC7F749}"/>
              </a:ext>
            </a:extLst>
          </p:cNvPr>
          <p:cNvSpPr>
            <a:spLocks noChangeShapeType="1"/>
          </p:cNvSpPr>
          <p:nvPr/>
        </p:nvSpPr>
        <p:spPr bwMode="auto">
          <a:xfrm>
            <a:off x="9906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42" name="Line 13">
            <a:extLst>
              <a:ext uri="{FF2B5EF4-FFF2-40B4-BE49-F238E27FC236}">
                <a16:creationId xmlns:a16="http://schemas.microsoft.com/office/drawing/2014/main" id="{5E7FD0B6-3889-7391-9639-13370D2512B1}"/>
              </a:ext>
            </a:extLst>
          </p:cNvPr>
          <p:cNvSpPr>
            <a:spLocks noChangeShapeType="1"/>
          </p:cNvSpPr>
          <p:nvPr/>
        </p:nvSpPr>
        <p:spPr bwMode="auto">
          <a:xfrm>
            <a:off x="19812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18442" name="Text Box 15">
            <a:extLst>
              <a:ext uri="{FF2B5EF4-FFF2-40B4-BE49-F238E27FC236}">
                <a16:creationId xmlns:a16="http://schemas.microsoft.com/office/drawing/2014/main" id="{C6D97A30-437D-F697-F9D2-673CEB6DDE30}"/>
              </a:ext>
            </a:extLst>
          </p:cNvPr>
          <p:cNvSpPr txBox="1">
            <a:spLocks noChangeArrowheads="1"/>
          </p:cNvSpPr>
          <p:nvPr/>
        </p:nvSpPr>
        <p:spPr bwMode="auto">
          <a:xfrm>
            <a:off x="990600" y="4129088"/>
            <a:ext cx="1066800" cy="36671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800">
                <a:effectLst/>
              </a:rPr>
              <a:t>Memory</a:t>
            </a:r>
          </a:p>
        </p:txBody>
      </p:sp>
      <p:sp>
        <p:nvSpPr>
          <p:cNvPr id="95244" name="Line 17">
            <a:extLst>
              <a:ext uri="{FF2B5EF4-FFF2-40B4-BE49-F238E27FC236}">
                <a16:creationId xmlns:a16="http://schemas.microsoft.com/office/drawing/2014/main" id="{D38DAD30-EB8F-2FF7-A9FF-15B345E93248}"/>
              </a:ext>
            </a:extLst>
          </p:cNvPr>
          <p:cNvSpPr>
            <a:spLocks noChangeShapeType="1"/>
          </p:cNvSpPr>
          <p:nvPr/>
        </p:nvSpPr>
        <p:spPr bwMode="auto">
          <a:xfrm>
            <a:off x="1524000" y="2514600"/>
            <a:ext cx="0" cy="1447800"/>
          </a:xfrm>
          <a:prstGeom prst="line">
            <a:avLst/>
          </a:prstGeom>
          <a:noFill/>
          <a:ln w="28575">
            <a:solidFill>
              <a:schemeClr val="tx1"/>
            </a:solidFill>
            <a:round/>
            <a:headEnd/>
            <a:tailEnd/>
          </a:ln>
        </p:spPr>
        <p:txBody>
          <a:bodyPr/>
          <a:lstStyle/>
          <a:p>
            <a:pPr>
              <a:defRPr/>
            </a:pPr>
            <a:endParaRPr lang="en-US">
              <a:latin typeface="Arial" charset="0"/>
              <a:cs typeface="Arial" charset="0"/>
            </a:endParaRPr>
          </a:p>
        </p:txBody>
      </p:sp>
      <p:sp>
        <p:nvSpPr>
          <p:cNvPr id="18444" name="Rectangle 26">
            <a:extLst>
              <a:ext uri="{FF2B5EF4-FFF2-40B4-BE49-F238E27FC236}">
                <a16:creationId xmlns:a16="http://schemas.microsoft.com/office/drawing/2014/main" id="{6A9B078B-71BF-712B-34E3-5E8DC94E62FC}"/>
              </a:ext>
            </a:extLst>
          </p:cNvPr>
          <p:cNvSpPr>
            <a:spLocks noChangeArrowheads="1"/>
          </p:cNvSpPr>
          <p:nvPr/>
        </p:nvSpPr>
        <p:spPr bwMode="auto">
          <a:xfrm>
            <a:off x="3352800" y="3962400"/>
            <a:ext cx="1981200" cy="1905000"/>
          </a:xfrm>
          <a:prstGeom prst="rect">
            <a:avLst/>
          </a:prstGeom>
          <a:solidFill>
            <a:schemeClr val="accent1"/>
          </a:solidFill>
          <a:ln w="19050">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effectLst/>
            </a:endParaRPr>
          </a:p>
        </p:txBody>
      </p:sp>
      <p:sp>
        <p:nvSpPr>
          <p:cNvPr id="95246" name="Line 27">
            <a:extLst>
              <a:ext uri="{FF2B5EF4-FFF2-40B4-BE49-F238E27FC236}">
                <a16:creationId xmlns:a16="http://schemas.microsoft.com/office/drawing/2014/main" id="{5E45C00E-51CD-0074-A1B1-69DCE5F26CF0}"/>
              </a:ext>
            </a:extLst>
          </p:cNvPr>
          <p:cNvSpPr>
            <a:spLocks noChangeShapeType="1"/>
          </p:cNvSpPr>
          <p:nvPr/>
        </p:nvSpPr>
        <p:spPr bwMode="auto">
          <a:xfrm>
            <a:off x="43434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47" name="Line 28">
            <a:extLst>
              <a:ext uri="{FF2B5EF4-FFF2-40B4-BE49-F238E27FC236}">
                <a16:creationId xmlns:a16="http://schemas.microsoft.com/office/drawing/2014/main" id="{6E53991E-4463-0181-E524-7B5606F6CD89}"/>
              </a:ext>
            </a:extLst>
          </p:cNvPr>
          <p:cNvSpPr>
            <a:spLocks noChangeShapeType="1"/>
          </p:cNvSpPr>
          <p:nvPr/>
        </p:nvSpPr>
        <p:spPr bwMode="auto">
          <a:xfrm>
            <a:off x="3352800" y="4876800"/>
            <a:ext cx="1981200" cy="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48" name="Line 29">
            <a:extLst>
              <a:ext uri="{FF2B5EF4-FFF2-40B4-BE49-F238E27FC236}">
                <a16:creationId xmlns:a16="http://schemas.microsoft.com/office/drawing/2014/main" id="{AB231DE6-80FB-F5F7-CC71-0AB614B8B501}"/>
              </a:ext>
            </a:extLst>
          </p:cNvPr>
          <p:cNvSpPr>
            <a:spLocks noChangeShapeType="1"/>
          </p:cNvSpPr>
          <p:nvPr/>
        </p:nvSpPr>
        <p:spPr bwMode="auto">
          <a:xfrm>
            <a:off x="38100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49" name="Line 30">
            <a:extLst>
              <a:ext uri="{FF2B5EF4-FFF2-40B4-BE49-F238E27FC236}">
                <a16:creationId xmlns:a16="http://schemas.microsoft.com/office/drawing/2014/main" id="{CB030949-E022-60FA-545E-93A65DBAA8CE}"/>
              </a:ext>
            </a:extLst>
          </p:cNvPr>
          <p:cNvSpPr>
            <a:spLocks noChangeShapeType="1"/>
          </p:cNvSpPr>
          <p:nvPr/>
        </p:nvSpPr>
        <p:spPr bwMode="auto">
          <a:xfrm>
            <a:off x="48006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18449" name="Text Box 31">
            <a:extLst>
              <a:ext uri="{FF2B5EF4-FFF2-40B4-BE49-F238E27FC236}">
                <a16:creationId xmlns:a16="http://schemas.microsoft.com/office/drawing/2014/main" id="{EC39CF98-FC0F-A462-693C-D5A5BCF21B63}"/>
              </a:ext>
            </a:extLst>
          </p:cNvPr>
          <p:cNvSpPr txBox="1">
            <a:spLocks noChangeArrowheads="1"/>
          </p:cNvSpPr>
          <p:nvPr/>
        </p:nvSpPr>
        <p:spPr bwMode="auto">
          <a:xfrm>
            <a:off x="3810000" y="4129088"/>
            <a:ext cx="1066800" cy="36671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800">
                <a:effectLst/>
              </a:rPr>
              <a:t>Memory</a:t>
            </a:r>
          </a:p>
        </p:txBody>
      </p:sp>
      <p:sp>
        <p:nvSpPr>
          <p:cNvPr id="18450" name="Rectangle 32">
            <a:extLst>
              <a:ext uri="{FF2B5EF4-FFF2-40B4-BE49-F238E27FC236}">
                <a16:creationId xmlns:a16="http://schemas.microsoft.com/office/drawing/2014/main" id="{3CD48FBF-B95A-0B98-EC27-69BF3A33DC7B}"/>
              </a:ext>
            </a:extLst>
          </p:cNvPr>
          <p:cNvSpPr>
            <a:spLocks noChangeArrowheads="1"/>
          </p:cNvSpPr>
          <p:nvPr/>
        </p:nvSpPr>
        <p:spPr bwMode="auto">
          <a:xfrm>
            <a:off x="6096000" y="3962400"/>
            <a:ext cx="1981200" cy="1905000"/>
          </a:xfrm>
          <a:prstGeom prst="rect">
            <a:avLst/>
          </a:prstGeom>
          <a:solidFill>
            <a:schemeClr val="accent1"/>
          </a:solidFill>
          <a:ln w="19050">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effectLst/>
            </a:endParaRPr>
          </a:p>
        </p:txBody>
      </p:sp>
      <p:sp>
        <p:nvSpPr>
          <p:cNvPr id="95252" name="Line 33">
            <a:extLst>
              <a:ext uri="{FF2B5EF4-FFF2-40B4-BE49-F238E27FC236}">
                <a16:creationId xmlns:a16="http://schemas.microsoft.com/office/drawing/2014/main" id="{2D9E721F-49BF-C22C-AA68-328A8C613B8C}"/>
              </a:ext>
            </a:extLst>
          </p:cNvPr>
          <p:cNvSpPr>
            <a:spLocks noChangeShapeType="1"/>
          </p:cNvSpPr>
          <p:nvPr/>
        </p:nvSpPr>
        <p:spPr bwMode="auto">
          <a:xfrm>
            <a:off x="70866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53" name="Line 34">
            <a:extLst>
              <a:ext uri="{FF2B5EF4-FFF2-40B4-BE49-F238E27FC236}">
                <a16:creationId xmlns:a16="http://schemas.microsoft.com/office/drawing/2014/main" id="{9369F86B-32F3-EF6C-15E6-0695CE676A85}"/>
              </a:ext>
            </a:extLst>
          </p:cNvPr>
          <p:cNvSpPr>
            <a:spLocks noChangeShapeType="1"/>
          </p:cNvSpPr>
          <p:nvPr/>
        </p:nvSpPr>
        <p:spPr bwMode="auto">
          <a:xfrm>
            <a:off x="6096000" y="4876800"/>
            <a:ext cx="1981200" cy="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54" name="Line 35">
            <a:extLst>
              <a:ext uri="{FF2B5EF4-FFF2-40B4-BE49-F238E27FC236}">
                <a16:creationId xmlns:a16="http://schemas.microsoft.com/office/drawing/2014/main" id="{9308A767-8EF5-2C2D-B13D-13C7C25D85A1}"/>
              </a:ext>
            </a:extLst>
          </p:cNvPr>
          <p:cNvSpPr>
            <a:spLocks noChangeShapeType="1"/>
          </p:cNvSpPr>
          <p:nvPr/>
        </p:nvSpPr>
        <p:spPr bwMode="auto">
          <a:xfrm>
            <a:off x="65532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95255" name="Line 36">
            <a:extLst>
              <a:ext uri="{FF2B5EF4-FFF2-40B4-BE49-F238E27FC236}">
                <a16:creationId xmlns:a16="http://schemas.microsoft.com/office/drawing/2014/main" id="{490EB5F9-467C-4CFD-F0EC-7413591460B4}"/>
              </a:ext>
            </a:extLst>
          </p:cNvPr>
          <p:cNvSpPr>
            <a:spLocks noChangeShapeType="1"/>
          </p:cNvSpPr>
          <p:nvPr/>
        </p:nvSpPr>
        <p:spPr bwMode="auto">
          <a:xfrm>
            <a:off x="7543800" y="4876800"/>
            <a:ext cx="0" cy="990600"/>
          </a:xfrm>
          <a:prstGeom prst="line">
            <a:avLst/>
          </a:prstGeom>
          <a:noFill/>
          <a:ln w="19050">
            <a:solidFill>
              <a:schemeClr val="tx1"/>
            </a:solidFill>
            <a:round/>
            <a:headEnd/>
            <a:tailEnd/>
          </a:ln>
        </p:spPr>
        <p:txBody>
          <a:bodyPr/>
          <a:lstStyle/>
          <a:p>
            <a:pPr>
              <a:defRPr/>
            </a:pPr>
            <a:endParaRPr lang="en-US">
              <a:latin typeface="Arial" charset="0"/>
              <a:cs typeface="Arial" charset="0"/>
            </a:endParaRPr>
          </a:p>
        </p:txBody>
      </p:sp>
      <p:sp>
        <p:nvSpPr>
          <p:cNvPr id="18455" name="Text Box 37">
            <a:extLst>
              <a:ext uri="{FF2B5EF4-FFF2-40B4-BE49-F238E27FC236}">
                <a16:creationId xmlns:a16="http://schemas.microsoft.com/office/drawing/2014/main" id="{60EB0381-5B24-5165-DBE4-58C51A6B04A2}"/>
              </a:ext>
            </a:extLst>
          </p:cNvPr>
          <p:cNvSpPr txBox="1">
            <a:spLocks noChangeArrowheads="1"/>
          </p:cNvSpPr>
          <p:nvPr/>
        </p:nvSpPr>
        <p:spPr bwMode="auto">
          <a:xfrm>
            <a:off x="6553200" y="4129088"/>
            <a:ext cx="1066800" cy="36671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800">
                <a:effectLst/>
              </a:rPr>
              <a:t>Memory</a:t>
            </a:r>
          </a:p>
        </p:txBody>
      </p:sp>
      <p:sp>
        <p:nvSpPr>
          <p:cNvPr id="95257" name="Line 50">
            <a:extLst>
              <a:ext uri="{FF2B5EF4-FFF2-40B4-BE49-F238E27FC236}">
                <a16:creationId xmlns:a16="http://schemas.microsoft.com/office/drawing/2014/main" id="{170ADC27-E85B-A9F8-6885-41B41EA17ED0}"/>
              </a:ext>
            </a:extLst>
          </p:cNvPr>
          <p:cNvSpPr>
            <a:spLocks noChangeShapeType="1"/>
          </p:cNvSpPr>
          <p:nvPr/>
        </p:nvSpPr>
        <p:spPr bwMode="auto">
          <a:xfrm>
            <a:off x="4343400" y="2514600"/>
            <a:ext cx="0" cy="1447800"/>
          </a:xfrm>
          <a:prstGeom prst="line">
            <a:avLst/>
          </a:prstGeom>
          <a:noFill/>
          <a:ln w="28575">
            <a:solidFill>
              <a:schemeClr val="tx1"/>
            </a:solidFill>
            <a:round/>
            <a:headEnd/>
            <a:tailEnd/>
          </a:ln>
        </p:spPr>
        <p:txBody>
          <a:bodyPr/>
          <a:lstStyle/>
          <a:p>
            <a:pPr>
              <a:defRPr/>
            </a:pPr>
            <a:endParaRPr lang="en-US">
              <a:latin typeface="Arial" charset="0"/>
              <a:cs typeface="Arial" charset="0"/>
            </a:endParaRPr>
          </a:p>
        </p:txBody>
      </p:sp>
      <p:sp>
        <p:nvSpPr>
          <p:cNvPr id="95258" name="Line 51">
            <a:extLst>
              <a:ext uri="{FF2B5EF4-FFF2-40B4-BE49-F238E27FC236}">
                <a16:creationId xmlns:a16="http://schemas.microsoft.com/office/drawing/2014/main" id="{9597F0DF-70B2-1FE9-EB85-ED272871440B}"/>
              </a:ext>
            </a:extLst>
          </p:cNvPr>
          <p:cNvSpPr>
            <a:spLocks noChangeShapeType="1"/>
          </p:cNvSpPr>
          <p:nvPr/>
        </p:nvSpPr>
        <p:spPr bwMode="auto">
          <a:xfrm>
            <a:off x="7086600" y="2514600"/>
            <a:ext cx="0" cy="1447800"/>
          </a:xfrm>
          <a:prstGeom prst="line">
            <a:avLst/>
          </a:prstGeom>
          <a:noFill/>
          <a:ln w="28575">
            <a:solidFill>
              <a:schemeClr val="tx1"/>
            </a:solidFill>
            <a:round/>
            <a:headEnd/>
            <a:tailEnd/>
          </a:ln>
        </p:spPr>
        <p:txBody>
          <a:bodyPr/>
          <a:lstStyle/>
          <a:p>
            <a:pPr>
              <a:defRPr/>
            </a:pPr>
            <a:endParaRPr lang="en-US">
              <a:latin typeface="Arial" charset="0"/>
              <a:cs typeface="Arial" charset="0"/>
            </a:endParaRPr>
          </a:p>
        </p:txBody>
      </p:sp>
      <p:sp>
        <p:nvSpPr>
          <p:cNvPr id="18458" name="Text Box 52">
            <a:extLst>
              <a:ext uri="{FF2B5EF4-FFF2-40B4-BE49-F238E27FC236}">
                <a16:creationId xmlns:a16="http://schemas.microsoft.com/office/drawing/2014/main" id="{F99A609F-EB92-264B-D456-47C515F6F8DF}"/>
              </a:ext>
            </a:extLst>
          </p:cNvPr>
          <p:cNvSpPr txBox="1">
            <a:spLocks noChangeArrowheads="1"/>
          </p:cNvSpPr>
          <p:nvPr/>
        </p:nvSpPr>
        <p:spPr bwMode="auto">
          <a:xfrm>
            <a:off x="2590800" y="6262688"/>
            <a:ext cx="365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800">
                <a:effectLst/>
              </a:rPr>
              <a:t>Multi-socket and/or Multi-core</a:t>
            </a:r>
          </a:p>
        </p:txBody>
      </p:sp>
      <p:sp>
        <p:nvSpPr>
          <p:cNvPr id="18459" name="AutoShape 53">
            <a:extLst>
              <a:ext uri="{FF2B5EF4-FFF2-40B4-BE49-F238E27FC236}">
                <a16:creationId xmlns:a16="http://schemas.microsoft.com/office/drawing/2014/main" id="{452FF8ED-3BA6-B5A0-C2E1-89B2EB4B10AB}"/>
              </a:ext>
            </a:extLst>
          </p:cNvPr>
          <p:cNvSpPr>
            <a:spLocks noChangeArrowheads="1"/>
          </p:cNvSpPr>
          <p:nvPr/>
        </p:nvSpPr>
        <p:spPr bwMode="auto">
          <a:xfrm>
            <a:off x="6629400" y="6096000"/>
            <a:ext cx="762000" cy="381000"/>
          </a:xfrm>
          <a:custGeom>
            <a:avLst/>
            <a:gdLst>
              <a:gd name="T0" fmla="*/ 677394331 w 21600"/>
              <a:gd name="T1" fmla="*/ 0 h 21600"/>
              <a:gd name="T2" fmla="*/ 406418339 w 21600"/>
              <a:gd name="T3" fmla="*/ 39513549 h 21600"/>
              <a:gd name="T4" fmla="*/ 0 w 21600"/>
              <a:gd name="T5" fmla="*/ 105336619 h 21600"/>
              <a:gd name="T6" fmla="*/ 381174417 w 21600"/>
              <a:gd name="T7" fmla="*/ 118540664 h 21600"/>
              <a:gd name="T8" fmla="*/ 762304242 w 21600"/>
              <a:gd name="T9" fmla="*/ 83851191 h 21600"/>
              <a:gd name="T10" fmla="*/ 948325308 w 21600"/>
              <a:gd name="T11" fmla="*/ 39513549 h 21600"/>
              <a:gd name="T12" fmla="*/ 17694720 60000 65536"/>
              <a:gd name="T13" fmla="*/ 11796480 60000 65536"/>
              <a:gd name="T14" fmla="*/ 11796480 60000 65536"/>
              <a:gd name="T15" fmla="*/ 5898240 60000 65536"/>
              <a:gd name="T16" fmla="*/ 0 60000 65536"/>
              <a:gd name="T17" fmla="*/ 0 60000 65536"/>
              <a:gd name="T18" fmla="*/ 0 w 21600"/>
              <a:gd name="T19" fmla="*/ 16787 h 21600"/>
              <a:gd name="T20" fmla="*/ 1736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3494" y="7200"/>
                </a:lnTo>
                <a:lnTo>
                  <a:pt x="13494" y="16787"/>
                </a:lnTo>
                <a:lnTo>
                  <a:pt x="0" y="16787"/>
                </a:lnTo>
                <a:lnTo>
                  <a:pt x="0" y="21600"/>
                </a:lnTo>
                <a:lnTo>
                  <a:pt x="17363" y="21600"/>
                </a:lnTo>
                <a:lnTo>
                  <a:pt x="17363" y="7200"/>
                </a:lnTo>
                <a:lnTo>
                  <a:pt x="21600" y="7200"/>
                </a:lnTo>
                <a:close/>
              </a:path>
            </a:pathLst>
          </a:custGeom>
          <a:solidFill>
            <a:srgbClr val="FFFF99"/>
          </a:solidFill>
          <a:ln w="9525">
            <a:solidFill>
              <a:schemeClr val="tx1"/>
            </a:solidFill>
            <a:miter lim="800000"/>
            <a:headEnd/>
            <a:tailEnd/>
          </a:ln>
        </p:spPr>
        <p:txBody>
          <a:bodyPr wrap="none" anchor="ctr"/>
          <a:lstStyle/>
          <a:p>
            <a:endParaRPr lang="en-IN"/>
          </a:p>
        </p:txBody>
      </p:sp>
      <p:sp>
        <p:nvSpPr>
          <p:cNvPr id="18460" name="AutoShape 54">
            <a:extLst>
              <a:ext uri="{FF2B5EF4-FFF2-40B4-BE49-F238E27FC236}">
                <a16:creationId xmlns:a16="http://schemas.microsoft.com/office/drawing/2014/main" id="{8E8BC80D-A98A-598C-AAB6-8737ACBA3E59}"/>
              </a:ext>
            </a:extLst>
          </p:cNvPr>
          <p:cNvSpPr>
            <a:spLocks noChangeArrowheads="1"/>
          </p:cNvSpPr>
          <p:nvPr/>
        </p:nvSpPr>
        <p:spPr bwMode="auto">
          <a:xfrm flipH="1">
            <a:off x="1219200" y="6096000"/>
            <a:ext cx="762000" cy="381000"/>
          </a:xfrm>
          <a:custGeom>
            <a:avLst/>
            <a:gdLst>
              <a:gd name="T0" fmla="*/ 677394331 w 21600"/>
              <a:gd name="T1" fmla="*/ 0 h 21600"/>
              <a:gd name="T2" fmla="*/ 406418339 w 21600"/>
              <a:gd name="T3" fmla="*/ 39513549 h 21600"/>
              <a:gd name="T4" fmla="*/ 0 w 21600"/>
              <a:gd name="T5" fmla="*/ 105336619 h 21600"/>
              <a:gd name="T6" fmla="*/ 381174417 w 21600"/>
              <a:gd name="T7" fmla="*/ 118540664 h 21600"/>
              <a:gd name="T8" fmla="*/ 762304242 w 21600"/>
              <a:gd name="T9" fmla="*/ 83851191 h 21600"/>
              <a:gd name="T10" fmla="*/ 948325308 w 21600"/>
              <a:gd name="T11" fmla="*/ 39513549 h 21600"/>
              <a:gd name="T12" fmla="*/ 17694720 60000 65536"/>
              <a:gd name="T13" fmla="*/ 11796480 60000 65536"/>
              <a:gd name="T14" fmla="*/ 11796480 60000 65536"/>
              <a:gd name="T15" fmla="*/ 5898240 60000 65536"/>
              <a:gd name="T16" fmla="*/ 0 60000 65536"/>
              <a:gd name="T17" fmla="*/ 0 60000 65536"/>
              <a:gd name="T18" fmla="*/ 0 w 21600"/>
              <a:gd name="T19" fmla="*/ 16787 h 21600"/>
              <a:gd name="T20" fmla="*/ 1736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3494" y="7200"/>
                </a:lnTo>
                <a:lnTo>
                  <a:pt x="13494" y="16787"/>
                </a:lnTo>
                <a:lnTo>
                  <a:pt x="0" y="16787"/>
                </a:lnTo>
                <a:lnTo>
                  <a:pt x="0" y="21600"/>
                </a:lnTo>
                <a:lnTo>
                  <a:pt x="17363" y="21600"/>
                </a:lnTo>
                <a:lnTo>
                  <a:pt x="17363" y="7200"/>
                </a:lnTo>
                <a:lnTo>
                  <a:pt x="21600" y="7200"/>
                </a:lnTo>
                <a:close/>
              </a:path>
            </a:pathLst>
          </a:custGeom>
          <a:solidFill>
            <a:srgbClr val="FFFF99"/>
          </a:solidFill>
          <a:ln w="9525">
            <a:solidFill>
              <a:schemeClr val="tx1"/>
            </a:solidFill>
            <a:miter lim="800000"/>
            <a:headEnd/>
            <a:tailEnd/>
          </a:ln>
        </p:spPr>
        <p:txBody>
          <a:bodyPr wrap="none" anchor="ctr"/>
          <a:lstStyle/>
          <a:p>
            <a:endParaRPr lang="en-IN"/>
          </a:p>
        </p:txBody>
      </p:sp>
      <p:sp>
        <p:nvSpPr>
          <p:cNvPr id="18461" name="AutoShape 55">
            <a:extLst>
              <a:ext uri="{FF2B5EF4-FFF2-40B4-BE49-F238E27FC236}">
                <a16:creationId xmlns:a16="http://schemas.microsoft.com/office/drawing/2014/main" id="{EF0648B2-E289-7D75-23C3-D417EA7594FF}"/>
              </a:ext>
            </a:extLst>
          </p:cNvPr>
          <p:cNvSpPr>
            <a:spLocks noChangeArrowheads="1"/>
          </p:cNvSpPr>
          <p:nvPr/>
        </p:nvSpPr>
        <p:spPr bwMode="auto">
          <a:xfrm>
            <a:off x="4267200" y="5943600"/>
            <a:ext cx="228600" cy="381000"/>
          </a:xfrm>
          <a:prstGeom prst="upArrow">
            <a:avLst>
              <a:gd name="adj1" fmla="val 50000"/>
              <a:gd name="adj2" fmla="val 41667"/>
            </a:avLst>
          </a:prstGeom>
          <a:solidFill>
            <a:srgbClr val="FFFF99"/>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47D73E3-528C-8F74-0DED-56D6BCA51C71}"/>
              </a:ext>
            </a:extLst>
          </p:cNvPr>
          <p:cNvSpPr>
            <a:spLocks noGrp="1" noChangeArrowheads="1"/>
          </p:cNvSpPr>
          <p:nvPr>
            <p:ph type="title"/>
          </p:nvPr>
        </p:nvSpPr>
        <p:spPr>
          <a:xfrm>
            <a:off x="457200" y="228600"/>
            <a:ext cx="8229600" cy="884238"/>
          </a:xfrm>
        </p:spPr>
        <p:txBody>
          <a:bodyPr/>
          <a:lstStyle/>
          <a:p>
            <a:pPr eaLnBrk="1" hangingPunct="1"/>
            <a:r>
              <a:rPr lang="en-US" altLang="en-US" sz="3600">
                <a:solidFill>
                  <a:schemeClr val="accent2"/>
                </a:solidFill>
              </a:rPr>
              <a:t>Shared vs. Distributed Memory</a:t>
            </a:r>
            <a:r>
              <a:rPr lang="en-US" altLang="en-US">
                <a:solidFill>
                  <a:schemeClr val="accent2"/>
                </a:solidFill>
              </a:rPr>
              <a:t> </a:t>
            </a:r>
            <a:r>
              <a:rPr lang="en-US" altLang="en-US" sz="3600">
                <a:solidFill>
                  <a:schemeClr val="accent2"/>
                </a:solidFill>
              </a:rPr>
              <a:t>(cont’d)</a:t>
            </a:r>
          </a:p>
        </p:txBody>
      </p:sp>
      <p:sp>
        <p:nvSpPr>
          <p:cNvPr id="7171" name="Rectangle 3">
            <a:extLst>
              <a:ext uri="{FF2B5EF4-FFF2-40B4-BE49-F238E27FC236}">
                <a16:creationId xmlns:a16="http://schemas.microsoft.com/office/drawing/2014/main" id="{F86FE98E-52F6-E269-B54E-107234F3EB88}"/>
              </a:ext>
            </a:extLst>
          </p:cNvPr>
          <p:cNvSpPr>
            <a:spLocks noGrp="1" noChangeArrowheads="1"/>
          </p:cNvSpPr>
          <p:nvPr>
            <p:ph idx="1"/>
          </p:nvPr>
        </p:nvSpPr>
        <p:spPr>
          <a:xfrm>
            <a:off x="438150" y="1638300"/>
            <a:ext cx="8229600" cy="4525963"/>
          </a:xfrm>
          <a:noFill/>
        </p:spPr>
        <p:txBody>
          <a:bodyPr>
            <a:normAutofit/>
          </a:bodyPr>
          <a:lstStyle/>
          <a:p>
            <a:pPr marL="609600" indent="-609600" eaLnBrk="1" hangingPunct="1"/>
            <a:r>
              <a:rPr lang="en-US" altLang="en-US" sz="3600" dirty="0">
                <a:solidFill>
                  <a:schemeClr val="accent2"/>
                </a:solidFill>
              </a:rPr>
              <a:t>Multiple </a:t>
            </a:r>
            <a:r>
              <a:rPr lang="en-US" altLang="en-US" sz="3600" dirty="0">
                <a:solidFill>
                  <a:srgbClr val="CC3300"/>
                </a:solidFill>
              </a:rPr>
              <a:t>processes</a:t>
            </a:r>
          </a:p>
          <a:p>
            <a:pPr marL="990600" lvl="1" indent="-533400" eaLnBrk="1" hangingPunct="1"/>
            <a:r>
              <a:rPr lang="en-US" altLang="en-US" sz="2800" dirty="0">
                <a:solidFill>
                  <a:schemeClr val="accent2"/>
                </a:solidFill>
              </a:rPr>
              <a:t>Each processor (typically) performs independent task</a:t>
            </a:r>
          </a:p>
          <a:p>
            <a:pPr marL="609600" indent="-609600" eaLnBrk="1" hangingPunct="1"/>
            <a:r>
              <a:rPr lang="en-US" altLang="en-US" sz="3600" dirty="0">
                <a:solidFill>
                  <a:schemeClr val="accent2"/>
                </a:solidFill>
              </a:rPr>
              <a:t>Multiple </a:t>
            </a:r>
            <a:r>
              <a:rPr lang="en-US" altLang="en-US" sz="3600" dirty="0">
                <a:solidFill>
                  <a:srgbClr val="CC3300"/>
                </a:solidFill>
              </a:rPr>
              <a:t>threads</a:t>
            </a:r>
          </a:p>
          <a:p>
            <a:pPr marL="990600" lvl="1" indent="-533400" eaLnBrk="1" hangingPunct="1"/>
            <a:r>
              <a:rPr lang="en-US" altLang="en-US" sz="2800" dirty="0">
                <a:solidFill>
                  <a:schemeClr val="accent2"/>
                </a:solidFill>
              </a:rPr>
              <a:t>A process spawns additional tasks (threads) with same memory address space</a:t>
            </a:r>
          </a:p>
          <a:p>
            <a:pPr marL="609600" indent="-609600" eaLnBrk="1" hangingPunct="1">
              <a:buFontTx/>
              <a:buNone/>
            </a:pPr>
            <a:endParaRPr lang="en-US" altLang="en-US" sz="3600" dirty="0">
              <a:solidFill>
                <a:schemeClr val="accent2"/>
              </a:solidFill>
            </a:endParaRPr>
          </a:p>
        </p:txBody>
      </p:sp>
      <p:sp>
        <p:nvSpPr>
          <p:cNvPr id="7172" name="Line 4">
            <a:extLst>
              <a:ext uri="{FF2B5EF4-FFF2-40B4-BE49-F238E27FC236}">
                <a16:creationId xmlns:a16="http://schemas.microsoft.com/office/drawing/2014/main" id="{F8B5013E-6E62-5675-599C-16B914CA137D}"/>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73" name="Line 5">
            <a:extLst>
              <a:ext uri="{FF2B5EF4-FFF2-40B4-BE49-F238E27FC236}">
                <a16:creationId xmlns:a16="http://schemas.microsoft.com/office/drawing/2014/main" id="{289363EE-0239-3151-B33C-C4ACFFC4E407}"/>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a:extLst>
              <a:ext uri="{FF2B5EF4-FFF2-40B4-BE49-F238E27FC236}">
                <a16:creationId xmlns:a16="http://schemas.microsoft.com/office/drawing/2014/main" id="{078DDDBA-BD50-D465-5972-CDD02ECEF372}"/>
              </a:ext>
            </a:extLst>
          </p:cNvPr>
          <p:cNvSpPr>
            <a:spLocks noGrp="1" noChangeArrowheads="1"/>
          </p:cNvSpPr>
          <p:nvPr>
            <p:ph type="title" idx="4294967295"/>
          </p:nvPr>
        </p:nvSpPr>
        <p:spPr>
          <a:xfrm>
            <a:off x="2743200" y="0"/>
            <a:ext cx="6400800" cy="1143000"/>
          </a:xfrm>
        </p:spPr>
        <p:txBody>
          <a:bodyPr>
            <a:normAutofit/>
          </a:bodyPr>
          <a:lstStyle/>
          <a:p>
            <a:pPr eaLnBrk="1" hangingPunct="1">
              <a:defRPr/>
            </a:pPr>
            <a:r>
              <a:rPr lang="en-US"/>
              <a:t>Distributed vs. Shared Memory</a:t>
            </a:r>
          </a:p>
        </p:txBody>
      </p:sp>
      <p:sp>
        <p:nvSpPr>
          <p:cNvPr id="19459" name="Rectangle 3">
            <a:extLst>
              <a:ext uri="{FF2B5EF4-FFF2-40B4-BE49-F238E27FC236}">
                <a16:creationId xmlns:a16="http://schemas.microsoft.com/office/drawing/2014/main" id="{9E693DE5-B84B-4C4B-B5FD-D5400A999034}"/>
              </a:ext>
            </a:extLst>
          </p:cNvPr>
          <p:cNvSpPr>
            <a:spLocks noGrp="1" noChangeArrowheads="1"/>
          </p:cNvSpPr>
          <p:nvPr>
            <p:ph type="body" idx="4294967295"/>
          </p:nvPr>
        </p:nvSpPr>
        <p:spPr>
          <a:xfrm>
            <a:off x="342900" y="1447800"/>
            <a:ext cx="8458200" cy="4648200"/>
          </a:xfrm>
        </p:spPr>
        <p:txBody>
          <a:bodyPr>
            <a:normAutofit/>
          </a:bodyPr>
          <a:lstStyle/>
          <a:p>
            <a:pPr eaLnBrk="1" hangingPunct="1"/>
            <a:r>
              <a:rPr lang="en-US" altLang="en-US" sz="3600" b="1" dirty="0">
                <a:solidFill>
                  <a:srgbClr val="FF3300"/>
                </a:solidFill>
              </a:rPr>
              <a:t>Shared</a:t>
            </a:r>
            <a:r>
              <a:rPr lang="en-US" altLang="en-US" sz="3600" b="1" dirty="0"/>
              <a:t> - all processors share a global pool of memory</a:t>
            </a:r>
          </a:p>
          <a:p>
            <a:pPr lvl="1" eaLnBrk="1" hangingPunct="1"/>
            <a:r>
              <a:rPr lang="en-US" altLang="en-US" sz="2800" b="1" dirty="0"/>
              <a:t>simpler to program</a:t>
            </a:r>
          </a:p>
          <a:p>
            <a:pPr lvl="1" eaLnBrk="1" hangingPunct="1"/>
            <a:r>
              <a:rPr lang="en-US" altLang="en-US" sz="2800" b="1" dirty="0"/>
              <a:t>bus contention leads to poor scalability</a:t>
            </a:r>
          </a:p>
          <a:p>
            <a:pPr eaLnBrk="1" hangingPunct="1"/>
            <a:r>
              <a:rPr lang="en-US" altLang="en-US" sz="3600" b="1" dirty="0">
                <a:solidFill>
                  <a:srgbClr val="FF3300"/>
                </a:solidFill>
              </a:rPr>
              <a:t>Distributed</a:t>
            </a:r>
            <a:r>
              <a:rPr lang="en-US" altLang="en-US" sz="3600" b="1" dirty="0"/>
              <a:t> - each processor physically has it’s own (private) memory associated with it</a:t>
            </a:r>
          </a:p>
          <a:p>
            <a:pPr lvl="1" eaLnBrk="1" hangingPunct="1"/>
            <a:r>
              <a:rPr lang="en-US" altLang="en-US" sz="2800" b="1" dirty="0"/>
              <a:t>scales well</a:t>
            </a:r>
          </a:p>
          <a:p>
            <a:pPr lvl="1" eaLnBrk="1" hangingPunct="1"/>
            <a:r>
              <a:rPr lang="en-US" altLang="en-US" sz="2800" b="1" dirty="0"/>
              <a:t>memory management is more difficult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1246EE7-078A-B342-01EE-B96D8C6FEDB6}"/>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What is OpenMP?</a:t>
            </a:r>
          </a:p>
        </p:txBody>
      </p:sp>
      <p:sp>
        <p:nvSpPr>
          <p:cNvPr id="8195" name="Rectangle 3">
            <a:extLst>
              <a:ext uri="{FF2B5EF4-FFF2-40B4-BE49-F238E27FC236}">
                <a16:creationId xmlns:a16="http://schemas.microsoft.com/office/drawing/2014/main" id="{ED30ACFB-F03A-B73D-BB06-1FF267EEE2F2}"/>
              </a:ext>
            </a:extLst>
          </p:cNvPr>
          <p:cNvSpPr>
            <a:spLocks noGrp="1" noChangeArrowheads="1"/>
          </p:cNvSpPr>
          <p:nvPr>
            <p:ph idx="1"/>
          </p:nvPr>
        </p:nvSpPr>
        <p:spPr>
          <a:xfrm>
            <a:off x="762000" y="1752600"/>
            <a:ext cx="7290055" cy="4023360"/>
          </a:xfrm>
        </p:spPr>
        <p:txBody>
          <a:bodyPr>
            <a:normAutofit/>
          </a:bodyPr>
          <a:lstStyle/>
          <a:p>
            <a:pPr eaLnBrk="1" hangingPunct="1"/>
            <a:r>
              <a:rPr lang="en-US" altLang="en-US" sz="3600" dirty="0">
                <a:solidFill>
                  <a:srgbClr val="FF0000"/>
                </a:solidFill>
              </a:rPr>
              <a:t>Application Programming Interface (API) </a:t>
            </a:r>
            <a:r>
              <a:rPr lang="en-US" altLang="en-US" sz="3600" dirty="0">
                <a:solidFill>
                  <a:schemeClr val="accent2"/>
                </a:solidFill>
              </a:rPr>
              <a:t>for </a:t>
            </a:r>
            <a:r>
              <a:rPr lang="en-US" altLang="en-US" sz="3600" i="1" dirty="0">
                <a:solidFill>
                  <a:schemeClr val="accent2"/>
                </a:solidFill>
              </a:rPr>
              <a:t>multi-threaded</a:t>
            </a:r>
            <a:r>
              <a:rPr lang="en-US" altLang="en-US" sz="3600" dirty="0">
                <a:solidFill>
                  <a:schemeClr val="accent2"/>
                </a:solidFill>
              </a:rPr>
              <a:t> parallelization consisting of</a:t>
            </a:r>
          </a:p>
          <a:p>
            <a:pPr lvl="1" eaLnBrk="1" hangingPunct="1"/>
            <a:r>
              <a:rPr lang="en-US" altLang="en-US" sz="2800" dirty="0">
                <a:solidFill>
                  <a:schemeClr val="accent2"/>
                </a:solidFill>
              </a:rPr>
              <a:t>Source code directives</a:t>
            </a:r>
          </a:p>
          <a:p>
            <a:pPr lvl="1" eaLnBrk="1" hangingPunct="1"/>
            <a:r>
              <a:rPr lang="en-US" altLang="en-US" sz="2800" dirty="0">
                <a:solidFill>
                  <a:schemeClr val="accent2"/>
                </a:solidFill>
              </a:rPr>
              <a:t>Functions</a:t>
            </a:r>
          </a:p>
          <a:p>
            <a:pPr lvl="1" eaLnBrk="1" hangingPunct="1"/>
            <a:r>
              <a:rPr lang="en-US" altLang="en-US" sz="2800" dirty="0">
                <a:solidFill>
                  <a:schemeClr val="accent2"/>
                </a:solidFill>
              </a:rPr>
              <a:t>Environment variables</a:t>
            </a:r>
          </a:p>
        </p:txBody>
      </p:sp>
      <p:sp>
        <p:nvSpPr>
          <p:cNvPr id="8196" name="Line 4">
            <a:extLst>
              <a:ext uri="{FF2B5EF4-FFF2-40B4-BE49-F238E27FC236}">
                <a16:creationId xmlns:a16="http://schemas.microsoft.com/office/drawing/2014/main" id="{713142AD-AAA4-BF91-E01D-250AD6EC2EB7}"/>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197" name="Line 5">
            <a:extLst>
              <a:ext uri="{FF2B5EF4-FFF2-40B4-BE49-F238E27FC236}">
                <a16:creationId xmlns:a16="http://schemas.microsoft.com/office/drawing/2014/main" id="{9C90BADF-8BC7-5716-FED6-4F14B167544B}"/>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526AB2E-CBC7-B32A-2C1F-45FCE3BAB757}"/>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What is OpenMP? (cont’d)</a:t>
            </a:r>
          </a:p>
        </p:txBody>
      </p:sp>
      <p:sp>
        <p:nvSpPr>
          <p:cNvPr id="9219" name="Rectangle 3">
            <a:extLst>
              <a:ext uri="{FF2B5EF4-FFF2-40B4-BE49-F238E27FC236}">
                <a16:creationId xmlns:a16="http://schemas.microsoft.com/office/drawing/2014/main" id="{222E3859-8D43-2DC5-5372-9BB6BBF70CAE}"/>
              </a:ext>
            </a:extLst>
          </p:cNvPr>
          <p:cNvSpPr>
            <a:spLocks noGrp="1" noChangeArrowheads="1"/>
          </p:cNvSpPr>
          <p:nvPr>
            <p:ph idx="1"/>
          </p:nvPr>
        </p:nvSpPr>
        <p:spPr>
          <a:xfrm>
            <a:off x="685800" y="1676400"/>
            <a:ext cx="7290055" cy="4023360"/>
          </a:xfrm>
        </p:spPr>
        <p:txBody>
          <a:bodyPr>
            <a:normAutofit lnSpcReduction="10000"/>
          </a:bodyPr>
          <a:lstStyle/>
          <a:p>
            <a:pPr eaLnBrk="1" hangingPunct="1"/>
            <a:r>
              <a:rPr lang="en-US" altLang="en-US" sz="2800" dirty="0">
                <a:solidFill>
                  <a:schemeClr val="accent2"/>
                </a:solidFill>
              </a:rPr>
              <a:t>Advantages</a:t>
            </a:r>
          </a:p>
          <a:p>
            <a:pPr lvl="1" eaLnBrk="1" hangingPunct="1"/>
            <a:r>
              <a:rPr lang="en-US" altLang="en-US" sz="2400" dirty="0">
                <a:solidFill>
                  <a:srgbClr val="FF0000"/>
                </a:solidFill>
              </a:rPr>
              <a:t>Easy to use</a:t>
            </a:r>
          </a:p>
          <a:p>
            <a:pPr lvl="1" eaLnBrk="1" hangingPunct="1"/>
            <a:r>
              <a:rPr lang="en-US" altLang="en-US" sz="2400" dirty="0">
                <a:solidFill>
                  <a:schemeClr val="accent2"/>
                </a:solidFill>
              </a:rPr>
              <a:t>Incremental parallelization</a:t>
            </a:r>
          </a:p>
          <a:p>
            <a:pPr lvl="1" eaLnBrk="1" hangingPunct="1"/>
            <a:r>
              <a:rPr lang="en-US" altLang="en-US" sz="2400" dirty="0">
                <a:solidFill>
                  <a:srgbClr val="FF0000"/>
                </a:solidFill>
              </a:rPr>
              <a:t>Flexible</a:t>
            </a:r>
          </a:p>
          <a:p>
            <a:pPr lvl="2" eaLnBrk="1" hangingPunct="1"/>
            <a:r>
              <a:rPr lang="en-US" altLang="en-US" sz="2000" dirty="0">
                <a:solidFill>
                  <a:schemeClr val="accent2"/>
                </a:solidFill>
              </a:rPr>
              <a:t>Loop-level or coarse-grain</a:t>
            </a:r>
          </a:p>
          <a:p>
            <a:pPr lvl="1" eaLnBrk="1" hangingPunct="1"/>
            <a:r>
              <a:rPr lang="en-US" altLang="en-US" sz="2400" dirty="0">
                <a:solidFill>
                  <a:srgbClr val="FF0000"/>
                </a:solidFill>
              </a:rPr>
              <a:t>Portable</a:t>
            </a:r>
          </a:p>
          <a:p>
            <a:pPr lvl="2" eaLnBrk="1" hangingPunct="1"/>
            <a:r>
              <a:rPr lang="en-US" altLang="en-US" sz="2000" dirty="0">
                <a:solidFill>
                  <a:schemeClr val="accent2"/>
                </a:solidFill>
              </a:rPr>
              <a:t>Since there’s a standard, will work on </a:t>
            </a:r>
            <a:r>
              <a:rPr lang="en-US" altLang="en-US" sz="2000">
                <a:solidFill>
                  <a:schemeClr val="accent2"/>
                </a:solidFill>
              </a:rPr>
              <a:t>any </a:t>
            </a:r>
            <a:r>
              <a:rPr lang="en-US" altLang="en-US" sz="2100">
                <a:solidFill>
                  <a:schemeClr val="accent2"/>
                </a:solidFill>
              </a:rPr>
              <a:t>SMP(</a:t>
            </a:r>
            <a:r>
              <a:rPr lang="en-IN" sz="2100" b="1" i="0">
                <a:solidFill>
                  <a:schemeClr val="accent1">
                    <a:lumMod val="75000"/>
                  </a:schemeClr>
                </a:solidFill>
                <a:effectLst/>
                <a:latin typeface="arial" panose="020B0604020202020204" pitchFamily="34" charset="0"/>
              </a:rPr>
              <a:t>symmetric multiprocessing)</a:t>
            </a:r>
            <a:r>
              <a:rPr lang="en-US" altLang="en-US" sz="2000">
                <a:solidFill>
                  <a:schemeClr val="accent2"/>
                </a:solidFill>
              </a:rPr>
              <a:t> </a:t>
            </a:r>
            <a:r>
              <a:rPr lang="en-US" altLang="en-US" sz="2000" dirty="0">
                <a:solidFill>
                  <a:schemeClr val="accent2"/>
                </a:solidFill>
              </a:rPr>
              <a:t>machine</a:t>
            </a:r>
          </a:p>
          <a:p>
            <a:pPr eaLnBrk="1" hangingPunct="1"/>
            <a:r>
              <a:rPr lang="en-US" altLang="en-US" sz="2800" dirty="0">
                <a:solidFill>
                  <a:schemeClr val="accent2"/>
                </a:solidFill>
              </a:rPr>
              <a:t>Disadvantage</a:t>
            </a:r>
          </a:p>
          <a:p>
            <a:pPr lvl="1" eaLnBrk="1" hangingPunct="1"/>
            <a:r>
              <a:rPr lang="en-US" altLang="en-US" sz="2400" dirty="0">
                <a:solidFill>
                  <a:srgbClr val="FF0000"/>
                </a:solidFill>
              </a:rPr>
              <a:t>Shared-memory systems only</a:t>
            </a:r>
          </a:p>
        </p:txBody>
      </p:sp>
      <p:sp>
        <p:nvSpPr>
          <p:cNvPr id="9220" name="Line 4">
            <a:extLst>
              <a:ext uri="{FF2B5EF4-FFF2-40B4-BE49-F238E27FC236}">
                <a16:creationId xmlns:a16="http://schemas.microsoft.com/office/drawing/2014/main" id="{50A65B0B-3C10-B131-58FD-9FBF17B2DBBC}"/>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221" name="Line 5">
            <a:extLst>
              <a:ext uri="{FF2B5EF4-FFF2-40B4-BE49-F238E27FC236}">
                <a16:creationId xmlns:a16="http://schemas.microsoft.com/office/drawing/2014/main" id="{66AD8C62-6A3E-22AA-C284-EE0CA850D591}"/>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C92C783-BDB2-5E7F-36FC-9D2077683818}"/>
              </a:ext>
            </a:extLst>
          </p:cNvPr>
          <p:cNvSpPr>
            <a:spLocks noGrp="1" noChangeArrowheads="1"/>
          </p:cNvSpPr>
          <p:nvPr>
            <p:ph type="title"/>
          </p:nvPr>
        </p:nvSpPr>
        <p:spPr/>
        <p:txBody>
          <a:bodyPr/>
          <a:lstStyle/>
          <a:p>
            <a:pPr eaLnBrk="1" hangingPunct="1">
              <a:defRPr/>
            </a:pPr>
            <a:r>
              <a:rPr lang="en-US"/>
              <a:t>Why choose OpenMP ?</a:t>
            </a:r>
          </a:p>
        </p:txBody>
      </p:sp>
      <p:sp>
        <p:nvSpPr>
          <p:cNvPr id="15363" name="Rectangle 3">
            <a:extLst>
              <a:ext uri="{FF2B5EF4-FFF2-40B4-BE49-F238E27FC236}">
                <a16:creationId xmlns:a16="http://schemas.microsoft.com/office/drawing/2014/main" id="{70136BEE-7C82-BC09-D0CB-83A04B359A8B}"/>
              </a:ext>
            </a:extLst>
          </p:cNvPr>
          <p:cNvSpPr>
            <a:spLocks noGrp="1" noChangeArrowheads="1"/>
          </p:cNvSpPr>
          <p:nvPr>
            <p:ph idx="1"/>
          </p:nvPr>
        </p:nvSpPr>
        <p:spPr>
          <a:xfrm>
            <a:off x="768096" y="1905000"/>
            <a:ext cx="7290055" cy="4023360"/>
          </a:xfrm>
        </p:spPr>
        <p:txBody>
          <a:bodyPr>
            <a:normAutofit fontScale="92500" lnSpcReduction="10000"/>
          </a:bodyPr>
          <a:lstStyle/>
          <a:p>
            <a:pPr eaLnBrk="1" hangingPunct="1"/>
            <a:r>
              <a:rPr lang="en-US" altLang="en-US" sz="3600" dirty="0"/>
              <a:t>Portable </a:t>
            </a:r>
            <a:endParaRPr lang="en-US" altLang="en-US" sz="3600" dirty="0">
              <a:solidFill>
                <a:srgbClr val="993300"/>
              </a:solidFill>
            </a:endParaRPr>
          </a:p>
          <a:p>
            <a:pPr lvl="1" eaLnBrk="1" hangingPunct="1"/>
            <a:r>
              <a:rPr lang="en-US" altLang="en-US" sz="2800" dirty="0">
                <a:solidFill>
                  <a:srgbClr val="FF3300"/>
                </a:solidFill>
              </a:rPr>
              <a:t>standardized</a:t>
            </a:r>
            <a:r>
              <a:rPr lang="en-US" altLang="en-US" sz="2800" dirty="0"/>
              <a:t> for shared memory architectures</a:t>
            </a:r>
          </a:p>
          <a:p>
            <a:pPr eaLnBrk="1" hangingPunct="1"/>
            <a:r>
              <a:rPr lang="en-US" altLang="en-US" sz="3600" dirty="0"/>
              <a:t>Simple and Quick</a:t>
            </a:r>
          </a:p>
          <a:p>
            <a:pPr lvl="1" eaLnBrk="1" hangingPunct="1"/>
            <a:r>
              <a:rPr lang="en-US" altLang="en-US" sz="2800" dirty="0">
                <a:solidFill>
                  <a:srgbClr val="FF3300"/>
                </a:solidFill>
              </a:rPr>
              <a:t>incremental</a:t>
            </a:r>
            <a:r>
              <a:rPr lang="en-US" altLang="en-US" sz="2800" dirty="0"/>
              <a:t> parallelization</a:t>
            </a:r>
          </a:p>
          <a:p>
            <a:pPr lvl="1" eaLnBrk="1" hangingPunct="1"/>
            <a:r>
              <a:rPr lang="en-US" altLang="en-US" sz="2800" dirty="0"/>
              <a:t>supports both fine grained and coarse grained parallelism</a:t>
            </a:r>
          </a:p>
          <a:p>
            <a:pPr lvl="1" eaLnBrk="1" hangingPunct="1"/>
            <a:r>
              <a:rPr lang="en-US" altLang="en-US" sz="2800" dirty="0"/>
              <a:t>scalable algorithms without message passing</a:t>
            </a:r>
          </a:p>
          <a:p>
            <a:pPr eaLnBrk="1" hangingPunct="1"/>
            <a:r>
              <a:rPr lang="en-US" altLang="en-US" sz="3600" dirty="0"/>
              <a:t>Compact API</a:t>
            </a:r>
          </a:p>
          <a:p>
            <a:pPr lvl="1" eaLnBrk="1" hangingPunct="1"/>
            <a:r>
              <a:rPr lang="en-US" altLang="en-US" sz="2800" dirty="0"/>
              <a:t>simple and limited set of directives</a:t>
            </a:r>
          </a:p>
          <a:p>
            <a:pPr eaLnBrk="1" hangingPunct="1"/>
            <a:endParaRPr lang="en-US" altLang="en-US" sz="3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a:extLst>
              <a:ext uri="{FF2B5EF4-FFF2-40B4-BE49-F238E27FC236}">
                <a16:creationId xmlns:a16="http://schemas.microsoft.com/office/drawing/2014/main" id="{17511C5A-8ABD-367E-0F63-FD3D33467199}"/>
              </a:ext>
            </a:extLst>
          </p:cNvPr>
          <p:cNvSpPr>
            <a:spLocks noGrp="1" noChangeArrowheads="1"/>
          </p:cNvSpPr>
          <p:nvPr>
            <p:ph type="title"/>
          </p:nvPr>
        </p:nvSpPr>
        <p:spPr/>
        <p:txBody>
          <a:bodyPr/>
          <a:lstStyle/>
          <a:p>
            <a:pPr eaLnBrk="1" hangingPunct="1">
              <a:defRPr/>
            </a:pPr>
            <a:r>
              <a:rPr lang="en-US"/>
              <a:t>OpenMP - User Interface Model</a:t>
            </a:r>
          </a:p>
        </p:txBody>
      </p:sp>
      <p:sp>
        <p:nvSpPr>
          <p:cNvPr id="21507" name="Rectangle 1027">
            <a:extLst>
              <a:ext uri="{FF2B5EF4-FFF2-40B4-BE49-F238E27FC236}">
                <a16:creationId xmlns:a16="http://schemas.microsoft.com/office/drawing/2014/main" id="{CE385C36-450C-704C-7337-0326360D9FBC}"/>
              </a:ext>
            </a:extLst>
          </p:cNvPr>
          <p:cNvSpPr>
            <a:spLocks noGrp="1" noChangeArrowheads="1"/>
          </p:cNvSpPr>
          <p:nvPr>
            <p:ph idx="1"/>
          </p:nvPr>
        </p:nvSpPr>
        <p:spPr>
          <a:xfrm>
            <a:off x="76200" y="1600200"/>
            <a:ext cx="9144000" cy="5257800"/>
          </a:xfrm>
        </p:spPr>
        <p:txBody>
          <a:bodyPr>
            <a:normAutofit/>
          </a:bodyPr>
          <a:lstStyle/>
          <a:p>
            <a:pPr eaLnBrk="1" hangingPunct="1">
              <a:lnSpc>
                <a:spcPct val="80000"/>
              </a:lnSpc>
              <a:buFont typeface="Wingdings" panose="05000000000000000000" pitchFamily="2" charset="2"/>
              <a:buChar char="§"/>
            </a:pPr>
            <a:r>
              <a:rPr lang="en-US" altLang="en-US" sz="3200" dirty="0">
                <a:solidFill>
                  <a:srgbClr val="FF3300"/>
                </a:solidFill>
              </a:rPr>
              <a:t>Shared</a:t>
            </a:r>
            <a:r>
              <a:rPr lang="en-US" altLang="en-US" sz="3200" dirty="0"/>
              <a:t> Memory with </a:t>
            </a:r>
            <a:r>
              <a:rPr lang="en-US" altLang="en-US" sz="3200" dirty="0">
                <a:solidFill>
                  <a:srgbClr val="FF3300"/>
                </a:solidFill>
              </a:rPr>
              <a:t>thread</a:t>
            </a:r>
            <a:r>
              <a:rPr lang="en-US" altLang="en-US" sz="3200" dirty="0"/>
              <a:t> based parallelism</a:t>
            </a:r>
          </a:p>
          <a:p>
            <a:pPr eaLnBrk="1" hangingPunct="1">
              <a:lnSpc>
                <a:spcPct val="80000"/>
              </a:lnSpc>
              <a:buFont typeface="Wingdings" panose="05000000000000000000" pitchFamily="2" charset="2"/>
              <a:buChar char="§"/>
            </a:pPr>
            <a:r>
              <a:rPr lang="en-US" altLang="en-US" sz="3200" dirty="0">
                <a:solidFill>
                  <a:srgbClr val="FF3300"/>
                </a:solidFill>
              </a:rPr>
              <a:t>Not</a:t>
            </a:r>
            <a:r>
              <a:rPr lang="en-US" altLang="en-US" sz="3200" dirty="0"/>
              <a:t> a new language</a:t>
            </a:r>
          </a:p>
          <a:p>
            <a:pPr eaLnBrk="1" hangingPunct="1">
              <a:lnSpc>
                <a:spcPct val="80000"/>
              </a:lnSpc>
              <a:buFont typeface="Wingdings" panose="05000000000000000000" pitchFamily="2" charset="2"/>
              <a:buChar char="§"/>
            </a:pPr>
            <a:r>
              <a:rPr lang="en-US" altLang="en-US" sz="3200" dirty="0"/>
              <a:t>Compiler directives, library calls and environment variables extend the base language</a:t>
            </a:r>
          </a:p>
          <a:p>
            <a:pPr lvl="1" eaLnBrk="1" hangingPunct="1">
              <a:lnSpc>
                <a:spcPct val="80000"/>
              </a:lnSpc>
              <a:buFont typeface="Wingdings" panose="05000000000000000000" pitchFamily="2" charset="2"/>
              <a:buChar char="§"/>
            </a:pPr>
            <a:r>
              <a:rPr lang="en-US" altLang="en-US" sz="2400" dirty="0"/>
              <a:t>f77, f90, f95, C, C++</a:t>
            </a:r>
          </a:p>
          <a:p>
            <a:pPr eaLnBrk="1" hangingPunct="1">
              <a:lnSpc>
                <a:spcPct val="80000"/>
              </a:lnSpc>
              <a:buFont typeface="Wingdings" panose="05000000000000000000" pitchFamily="2" charset="2"/>
              <a:buChar char="§"/>
            </a:pPr>
            <a:r>
              <a:rPr lang="en-US" altLang="en-US" sz="3200" dirty="0">
                <a:solidFill>
                  <a:srgbClr val="FF3300"/>
                </a:solidFill>
              </a:rPr>
              <a:t>Not automatic</a:t>
            </a:r>
            <a:r>
              <a:rPr lang="en-US" altLang="en-US" sz="3200" dirty="0"/>
              <a:t> parallelization</a:t>
            </a:r>
          </a:p>
          <a:p>
            <a:pPr lvl="1" eaLnBrk="1" hangingPunct="1">
              <a:lnSpc>
                <a:spcPct val="80000"/>
              </a:lnSpc>
              <a:buFont typeface="Wingdings" panose="05000000000000000000" pitchFamily="2" charset="2"/>
              <a:buChar char="§"/>
            </a:pPr>
            <a:r>
              <a:rPr lang="en-US" altLang="en-US" sz="2400" dirty="0"/>
              <a:t>user explicitly specifies parallel execution</a:t>
            </a:r>
          </a:p>
          <a:p>
            <a:pPr lvl="1" eaLnBrk="1" hangingPunct="1">
              <a:lnSpc>
                <a:spcPct val="80000"/>
              </a:lnSpc>
              <a:buFont typeface="Wingdings" panose="05000000000000000000" pitchFamily="2" charset="2"/>
              <a:buChar char="§"/>
            </a:pPr>
            <a:r>
              <a:rPr lang="en-US" altLang="en-US" sz="2400" dirty="0"/>
              <a:t>compiler does not ignore user directives </a:t>
            </a:r>
            <a:r>
              <a:rPr lang="en-US" altLang="en-US" sz="2400" dirty="0">
                <a:solidFill>
                  <a:srgbClr val="FF3300"/>
                </a:solidFill>
              </a:rPr>
              <a:t>even if wrong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FF96EA73-30CB-0956-E9DE-B4B163C06ECA}"/>
              </a:ext>
            </a:extLst>
          </p:cNvPr>
          <p:cNvSpPr>
            <a:spLocks noGrp="1" noChangeArrowheads="1"/>
          </p:cNvSpPr>
          <p:nvPr>
            <p:ph type="title"/>
          </p:nvPr>
        </p:nvSpPr>
        <p:spPr/>
        <p:txBody>
          <a:bodyPr/>
          <a:lstStyle/>
          <a:p>
            <a:pPr eaLnBrk="1" hangingPunct="1">
              <a:defRPr/>
            </a:pPr>
            <a:r>
              <a:rPr lang="en-US"/>
              <a:t>What is a thread?</a:t>
            </a:r>
          </a:p>
        </p:txBody>
      </p:sp>
      <p:sp>
        <p:nvSpPr>
          <p:cNvPr id="22531" name="Rectangle 3">
            <a:extLst>
              <a:ext uri="{FF2B5EF4-FFF2-40B4-BE49-F238E27FC236}">
                <a16:creationId xmlns:a16="http://schemas.microsoft.com/office/drawing/2014/main" id="{4CDCDA68-8D71-42CB-357B-6E2AAB42EE0B}"/>
              </a:ext>
            </a:extLst>
          </p:cNvPr>
          <p:cNvSpPr>
            <a:spLocks noGrp="1" noChangeArrowheads="1"/>
          </p:cNvSpPr>
          <p:nvPr>
            <p:ph idx="1"/>
          </p:nvPr>
        </p:nvSpPr>
        <p:spPr>
          <a:xfrm>
            <a:off x="768095" y="1905000"/>
            <a:ext cx="7290055" cy="4023360"/>
          </a:xfrm>
        </p:spPr>
        <p:txBody>
          <a:bodyPr>
            <a:normAutofit lnSpcReduction="10000"/>
          </a:bodyPr>
          <a:lstStyle/>
          <a:p>
            <a:pPr eaLnBrk="1" hangingPunct="1">
              <a:lnSpc>
                <a:spcPct val="80000"/>
              </a:lnSpc>
              <a:buFont typeface="Wingdings" panose="05000000000000000000" pitchFamily="2" charset="2"/>
              <a:buChar char="§"/>
            </a:pPr>
            <a:r>
              <a:rPr lang="en-US" altLang="en-US" sz="2800" dirty="0"/>
              <a:t>A thread is an </a:t>
            </a:r>
            <a:r>
              <a:rPr lang="en-US" altLang="en-US" sz="2800" dirty="0">
                <a:solidFill>
                  <a:srgbClr val="FF3300"/>
                </a:solidFill>
              </a:rPr>
              <a:t>independent</a:t>
            </a:r>
            <a:r>
              <a:rPr lang="en-US" altLang="en-US" sz="2800" dirty="0"/>
              <a:t> instruction stream, thus allowing </a:t>
            </a:r>
            <a:r>
              <a:rPr lang="en-US" altLang="en-US" sz="2800" dirty="0">
                <a:solidFill>
                  <a:srgbClr val="FF3300"/>
                </a:solidFill>
              </a:rPr>
              <a:t>concurrent</a:t>
            </a:r>
            <a:r>
              <a:rPr lang="en-US" altLang="en-US" sz="2800" dirty="0"/>
              <a:t> operation </a:t>
            </a:r>
          </a:p>
          <a:p>
            <a:pPr eaLnBrk="1" hangingPunct="1">
              <a:lnSpc>
                <a:spcPct val="80000"/>
              </a:lnSpc>
              <a:buFont typeface="Wingdings" panose="05000000000000000000" pitchFamily="2" charset="2"/>
              <a:buChar char="§"/>
            </a:pPr>
            <a:r>
              <a:rPr lang="en-US" altLang="en-US" sz="2800" dirty="0"/>
              <a:t>threads tend to share state and memory information and may have some (usually small) private data </a:t>
            </a:r>
          </a:p>
          <a:p>
            <a:pPr eaLnBrk="1" hangingPunct="1">
              <a:lnSpc>
                <a:spcPct val="80000"/>
              </a:lnSpc>
              <a:buFont typeface="Wingdings" panose="05000000000000000000" pitchFamily="2" charset="2"/>
              <a:buChar char="§"/>
            </a:pPr>
            <a:r>
              <a:rPr lang="en-US" altLang="en-US" sz="2800" dirty="0"/>
              <a:t>Similar (but distinct) from processes. Threads are usually lighter weight allowing faster context switching</a:t>
            </a:r>
          </a:p>
          <a:p>
            <a:pPr eaLnBrk="1" hangingPunct="1">
              <a:lnSpc>
                <a:spcPct val="80000"/>
              </a:lnSpc>
              <a:buFont typeface="Wingdings" panose="05000000000000000000" pitchFamily="2" charset="2"/>
              <a:buChar char="§"/>
            </a:pPr>
            <a:r>
              <a:rPr lang="en-US" altLang="en-US" sz="2800" dirty="0"/>
              <a:t>in OpenMP one usually wants no more than </a:t>
            </a:r>
            <a:r>
              <a:rPr lang="en-US" altLang="en-US" sz="2800" dirty="0">
                <a:solidFill>
                  <a:srgbClr val="FF3300"/>
                </a:solidFill>
              </a:rPr>
              <a:t>one thread per core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a:extLst>
              <a:ext uri="{FF2B5EF4-FFF2-40B4-BE49-F238E27FC236}">
                <a16:creationId xmlns:a16="http://schemas.microsoft.com/office/drawing/2014/main" id="{10D16B67-B8CB-5BE8-BC4A-78000D506DA6}"/>
              </a:ext>
            </a:extLst>
          </p:cNvPr>
          <p:cNvSpPr>
            <a:spLocks noGrp="1" noChangeArrowheads="1"/>
          </p:cNvSpPr>
          <p:nvPr>
            <p:ph type="title"/>
          </p:nvPr>
        </p:nvSpPr>
        <p:spPr/>
        <p:txBody>
          <a:bodyPr/>
          <a:lstStyle/>
          <a:p>
            <a:pPr eaLnBrk="1" hangingPunct="1">
              <a:defRPr/>
            </a:pPr>
            <a:r>
              <a:rPr lang="en-US"/>
              <a:t>Execution Model</a:t>
            </a:r>
          </a:p>
        </p:txBody>
      </p:sp>
      <p:sp>
        <p:nvSpPr>
          <p:cNvPr id="23555" name="Rectangle 1027">
            <a:extLst>
              <a:ext uri="{FF2B5EF4-FFF2-40B4-BE49-F238E27FC236}">
                <a16:creationId xmlns:a16="http://schemas.microsoft.com/office/drawing/2014/main" id="{C81D73A1-9175-5799-C236-14BA9861E0BC}"/>
              </a:ext>
            </a:extLst>
          </p:cNvPr>
          <p:cNvSpPr>
            <a:spLocks noGrp="1" noChangeArrowheads="1"/>
          </p:cNvSpPr>
          <p:nvPr>
            <p:ph idx="1"/>
          </p:nvPr>
        </p:nvSpPr>
        <p:spPr>
          <a:xfrm>
            <a:off x="152400" y="1600200"/>
            <a:ext cx="8915400" cy="4800600"/>
          </a:xfrm>
        </p:spPr>
        <p:txBody>
          <a:bodyPr>
            <a:normAutofit/>
          </a:bodyPr>
          <a:lstStyle/>
          <a:p>
            <a:pPr eaLnBrk="1" hangingPunct="1">
              <a:buFont typeface="Wingdings" panose="05000000000000000000" pitchFamily="2" charset="2"/>
              <a:buChar char="§"/>
            </a:pPr>
            <a:r>
              <a:rPr lang="en-US" altLang="en-US" sz="3200" dirty="0"/>
              <a:t>OpenMP program </a:t>
            </a:r>
            <a:r>
              <a:rPr lang="en-US" altLang="en-US" sz="3200" dirty="0">
                <a:solidFill>
                  <a:srgbClr val="FF3300"/>
                </a:solidFill>
              </a:rPr>
              <a:t>starts single threaded</a:t>
            </a:r>
            <a:r>
              <a:rPr lang="en-US" altLang="en-US" sz="3200" dirty="0"/>
              <a:t> </a:t>
            </a:r>
          </a:p>
          <a:p>
            <a:pPr eaLnBrk="1" hangingPunct="1">
              <a:buFont typeface="Wingdings" panose="05000000000000000000" pitchFamily="2" charset="2"/>
              <a:buChar char="§"/>
            </a:pPr>
            <a:r>
              <a:rPr lang="en-US" altLang="en-US" sz="3200" dirty="0"/>
              <a:t>To create additional threads, user starts a parallel region</a:t>
            </a:r>
          </a:p>
          <a:p>
            <a:pPr lvl="1" eaLnBrk="1" hangingPunct="1">
              <a:buFont typeface="Wingdings" panose="05000000000000000000" pitchFamily="2" charset="2"/>
              <a:buChar char="§"/>
            </a:pPr>
            <a:r>
              <a:rPr lang="en-US" altLang="en-US" sz="2400" dirty="0"/>
              <a:t>additional threads are launched to create a team</a:t>
            </a:r>
          </a:p>
          <a:p>
            <a:pPr lvl="1" eaLnBrk="1" hangingPunct="1">
              <a:buFont typeface="Wingdings" panose="05000000000000000000" pitchFamily="2" charset="2"/>
              <a:buChar char="§"/>
            </a:pPr>
            <a:r>
              <a:rPr lang="en-US" altLang="en-US" sz="2400" dirty="0"/>
              <a:t>original (master) thread is part of the team</a:t>
            </a:r>
          </a:p>
          <a:p>
            <a:pPr lvl="1" eaLnBrk="1" hangingPunct="1">
              <a:buFont typeface="Wingdings" panose="05000000000000000000" pitchFamily="2" charset="2"/>
              <a:buChar char="§"/>
            </a:pPr>
            <a:r>
              <a:rPr lang="en-US" altLang="en-US" sz="2400" dirty="0"/>
              <a:t>threads “go away” at the end of the parallel region: usually sleep or spin</a:t>
            </a:r>
          </a:p>
          <a:p>
            <a:pPr eaLnBrk="1" hangingPunct="1">
              <a:buFont typeface="Wingdings" panose="05000000000000000000" pitchFamily="2" charset="2"/>
              <a:buChar char="§"/>
            </a:pPr>
            <a:r>
              <a:rPr lang="en-US" altLang="en-US" sz="3200" dirty="0">
                <a:solidFill>
                  <a:srgbClr val="FF3300"/>
                </a:solidFill>
              </a:rPr>
              <a:t>Repeat</a:t>
            </a:r>
            <a:r>
              <a:rPr lang="en-US" altLang="en-US" sz="3200" dirty="0"/>
              <a:t> parallel regions as necessary</a:t>
            </a:r>
          </a:p>
          <a:p>
            <a:pPr lvl="1" eaLnBrk="1" hangingPunct="1">
              <a:buFont typeface="Wingdings" panose="05000000000000000000" pitchFamily="2" charset="2"/>
              <a:buChar char="§"/>
            </a:pPr>
            <a:r>
              <a:rPr lang="en-US" altLang="en-US" sz="2400" b="1" dirty="0">
                <a:solidFill>
                  <a:srgbClr val="FF3300"/>
                </a:solidFill>
              </a:rPr>
              <a:t>Fork-join model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a:extLst>
              <a:ext uri="{FF2B5EF4-FFF2-40B4-BE49-F238E27FC236}">
                <a16:creationId xmlns:a16="http://schemas.microsoft.com/office/drawing/2014/main" id="{713A5FB4-18AE-9EA2-1BD1-BEAB46258621}"/>
              </a:ext>
            </a:extLst>
          </p:cNvPr>
          <p:cNvSpPr>
            <a:spLocks noGrp="1" noChangeArrowheads="1"/>
          </p:cNvSpPr>
          <p:nvPr>
            <p:ph type="title"/>
          </p:nvPr>
        </p:nvSpPr>
        <p:spPr/>
        <p:txBody>
          <a:bodyPr/>
          <a:lstStyle/>
          <a:p>
            <a:pPr eaLnBrk="1" hangingPunct="1">
              <a:defRPr/>
            </a:pPr>
            <a:r>
              <a:rPr lang="en-US"/>
              <a:t>Communicating Between Threads</a:t>
            </a:r>
          </a:p>
        </p:txBody>
      </p:sp>
      <p:sp>
        <p:nvSpPr>
          <p:cNvPr id="24579" name="Rectangle 1027">
            <a:extLst>
              <a:ext uri="{FF2B5EF4-FFF2-40B4-BE49-F238E27FC236}">
                <a16:creationId xmlns:a16="http://schemas.microsoft.com/office/drawing/2014/main" id="{7934FD6F-42EF-ECB0-F107-755D8406F22B}"/>
              </a:ext>
            </a:extLst>
          </p:cNvPr>
          <p:cNvSpPr>
            <a:spLocks noGrp="1" noChangeArrowheads="1"/>
          </p:cNvSpPr>
          <p:nvPr>
            <p:ph idx="1"/>
          </p:nvPr>
        </p:nvSpPr>
        <p:spPr>
          <a:xfrm>
            <a:off x="768096" y="1905000"/>
            <a:ext cx="7290055" cy="4023360"/>
          </a:xfrm>
        </p:spPr>
        <p:txBody>
          <a:bodyPr>
            <a:normAutofit/>
          </a:bodyPr>
          <a:lstStyle/>
          <a:p>
            <a:pPr eaLnBrk="1" hangingPunct="1"/>
            <a:r>
              <a:rPr lang="en-US" altLang="en-US" sz="3600" dirty="0"/>
              <a:t>Shared Memory Model</a:t>
            </a:r>
          </a:p>
          <a:p>
            <a:pPr lvl="1" eaLnBrk="1" hangingPunct="1"/>
            <a:r>
              <a:rPr lang="en-US" altLang="en-US" sz="2800" dirty="0"/>
              <a:t>threads read and write </a:t>
            </a:r>
            <a:r>
              <a:rPr lang="en-US" altLang="en-US" sz="2800" dirty="0">
                <a:solidFill>
                  <a:srgbClr val="FF3300"/>
                </a:solidFill>
              </a:rPr>
              <a:t>shared</a:t>
            </a:r>
            <a:r>
              <a:rPr lang="en-US" altLang="en-US" sz="2800" dirty="0"/>
              <a:t> variables</a:t>
            </a:r>
          </a:p>
          <a:p>
            <a:pPr lvl="2" eaLnBrk="1" hangingPunct="1"/>
            <a:r>
              <a:rPr lang="en-US" altLang="en-US" sz="2000" dirty="0"/>
              <a:t>no need for explicit message passing</a:t>
            </a:r>
          </a:p>
          <a:p>
            <a:pPr lvl="1" eaLnBrk="1" hangingPunct="1"/>
            <a:r>
              <a:rPr lang="en-US" altLang="en-US" sz="2800" dirty="0"/>
              <a:t>use </a:t>
            </a:r>
            <a:r>
              <a:rPr lang="en-US" altLang="en-US" sz="2800" dirty="0">
                <a:solidFill>
                  <a:srgbClr val="FF3300"/>
                </a:solidFill>
              </a:rPr>
              <a:t>synchronization</a:t>
            </a:r>
            <a:r>
              <a:rPr lang="en-US" altLang="en-US" sz="2800" dirty="0"/>
              <a:t> to protect against race conditions</a:t>
            </a:r>
          </a:p>
          <a:p>
            <a:pPr lvl="1" eaLnBrk="1" hangingPunct="1"/>
            <a:r>
              <a:rPr lang="en-US" altLang="en-US" sz="2800" dirty="0"/>
              <a:t>change storage attributes for minimizing synchronization and improving cache reuse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39A-8171-4673-A9BB-E637B983B547}"/>
              </a:ext>
            </a:extLst>
          </p:cNvPr>
          <p:cNvSpPr>
            <a:spLocks noGrp="1"/>
          </p:cNvSpPr>
          <p:nvPr>
            <p:ph type="title"/>
          </p:nvPr>
        </p:nvSpPr>
        <p:spPr>
          <a:xfrm>
            <a:off x="228600" y="304800"/>
            <a:ext cx="10744200" cy="1143000"/>
          </a:xfrm>
        </p:spPr>
        <p:txBody>
          <a:bodyPr>
            <a:normAutofit fontScale="90000"/>
          </a:bodyPr>
          <a:lstStyle/>
          <a:p>
            <a:pPr algn="l"/>
            <a:r>
              <a:rPr lang="en-US" dirty="0"/>
              <a:t>Parallelism is found on all levels of a </a:t>
            </a:r>
            <a:br>
              <a:rPr lang="en-US" dirty="0"/>
            </a:br>
            <a:r>
              <a:rPr lang="en-US" dirty="0"/>
              <a:t>modern computer’s architecture</a:t>
            </a:r>
          </a:p>
        </p:txBody>
      </p:sp>
      <p:sp>
        <p:nvSpPr>
          <p:cNvPr id="3" name="Content Placeholder 2">
            <a:extLst>
              <a:ext uri="{FF2B5EF4-FFF2-40B4-BE49-F238E27FC236}">
                <a16:creationId xmlns:a16="http://schemas.microsoft.com/office/drawing/2014/main" id="{51C49BC5-999C-458F-9914-D344B1EEE355}"/>
              </a:ext>
            </a:extLst>
          </p:cNvPr>
          <p:cNvSpPr>
            <a:spLocks noGrp="1"/>
          </p:cNvSpPr>
          <p:nvPr>
            <p:ph idx="1"/>
          </p:nvPr>
        </p:nvSpPr>
        <p:spPr>
          <a:xfrm>
            <a:off x="457200" y="1600200"/>
            <a:ext cx="8458200" cy="4953000"/>
          </a:xfrm>
        </p:spPr>
        <p:txBody>
          <a:bodyPr>
            <a:normAutofit/>
          </a:bodyPr>
          <a:lstStyle/>
          <a:p>
            <a:r>
              <a:rPr lang="en-US" sz="2800" dirty="0"/>
              <a:t>First, parallelism is present deep in the processor microarchitecture. </a:t>
            </a:r>
          </a:p>
          <a:p>
            <a:r>
              <a:rPr lang="en-US" sz="2800" dirty="0"/>
              <a:t>Earlier processors ran programs by repeating the so-called instruction cycle, a sequence of four steps: </a:t>
            </a:r>
          </a:p>
          <a:p>
            <a:pPr lvl="1"/>
            <a:r>
              <a:rPr lang="en-US" sz="2000" dirty="0"/>
              <a:t>reading and decoding an instruction</a:t>
            </a:r>
          </a:p>
          <a:p>
            <a:pPr lvl="1"/>
            <a:r>
              <a:rPr lang="en-US" sz="2000" dirty="0"/>
              <a:t>finding data needed to process the instruction; </a:t>
            </a:r>
          </a:p>
          <a:p>
            <a:pPr lvl="2"/>
            <a:r>
              <a:rPr lang="en-US" sz="1600" dirty="0"/>
              <a:t>Introduces lengthy delays which were due to the arriving data</a:t>
            </a:r>
          </a:p>
          <a:p>
            <a:pPr lvl="2"/>
            <a:r>
              <a:rPr lang="en-US" sz="1600" dirty="0"/>
              <a:t>Much of research focused on designs that reduced these delays to increase the effective execution speed of programs.</a:t>
            </a:r>
          </a:p>
          <a:p>
            <a:pPr lvl="1"/>
            <a:r>
              <a:rPr lang="en-US" sz="2000" dirty="0"/>
              <a:t>processing the instruction </a:t>
            </a:r>
          </a:p>
          <a:p>
            <a:pPr lvl="1"/>
            <a:r>
              <a:rPr lang="en-US" sz="2000" dirty="0"/>
              <a:t>writing the result</a:t>
            </a:r>
          </a:p>
        </p:txBody>
      </p:sp>
    </p:spTree>
    <p:extLst>
      <p:ext uri="{BB962C8B-B14F-4D97-AF65-F5344CB8AC3E}">
        <p14:creationId xmlns:p14="http://schemas.microsoft.com/office/powerpoint/2010/main" val="130204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A8610158-1A11-78BD-C676-1F80DA9740AB}"/>
              </a:ext>
            </a:extLst>
          </p:cNvPr>
          <p:cNvSpPr>
            <a:spLocks noGrp="1" noChangeArrowheads="1"/>
          </p:cNvSpPr>
          <p:nvPr>
            <p:ph type="title"/>
          </p:nvPr>
        </p:nvSpPr>
        <p:spPr>
          <a:xfrm>
            <a:off x="952500" y="457200"/>
            <a:ext cx="7239000" cy="942975"/>
          </a:xfrm>
        </p:spPr>
        <p:txBody>
          <a:bodyPr/>
          <a:lstStyle/>
          <a:p>
            <a:pPr eaLnBrk="1" hangingPunct="1">
              <a:defRPr/>
            </a:pPr>
            <a:r>
              <a:rPr lang="en-US" dirty="0"/>
              <a:t>Storage Model – Data Scoping</a:t>
            </a:r>
          </a:p>
        </p:txBody>
      </p:sp>
      <p:sp>
        <p:nvSpPr>
          <p:cNvPr id="25603" name="Rectangle 3">
            <a:extLst>
              <a:ext uri="{FF2B5EF4-FFF2-40B4-BE49-F238E27FC236}">
                <a16:creationId xmlns:a16="http://schemas.microsoft.com/office/drawing/2014/main" id="{978D8003-CC4B-ACC0-D5DD-AD7A89088165}"/>
              </a:ext>
            </a:extLst>
          </p:cNvPr>
          <p:cNvSpPr>
            <a:spLocks noGrp="1" noChangeArrowheads="1"/>
          </p:cNvSpPr>
          <p:nvPr>
            <p:ph idx="1"/>
          </p:nvPr>
        </p:nvSpPr>
        <p:spPr>
          <a:xfrm>
            <a:off x="228600" y="1600200"/>
            <a:ext cx="8763000" cy="4953000"/>
          </a:xfrm>
        </p:spPr>
        <p:txBody>
          <a:bodyPr>
            <a:normAutofit fontScale="92500" lnSpcReduction="10000"/>
          </a:bodyPr>
          <a:lstStyle/>
          <a:p>
            <a:pPr eaLnBrk="1" hangingPunct="1">
              <a:lnSpc>
                <a:spcPct val="80000"/>
              </a:lnSpc>
            </a:pPr>
            <a:r>
              <a:rPr lang="en-US" altLang="en-US" sz="3600" dirty="0"/>
              <a:t>Shared memory programming model: variables are </a:t>
            </a:r>
            <a:r>
              <a:rPr lang="en-US" altLang="en-US" sz="3600" dirty="0">
                <a:solidFill>
                  <a:srgbClr val="FF3300"/>
                </a:solidFill>
              </a:rPr>
              <a:t>shared by default</a:t>
            </a:r>
          </a:p>
          <a:p>
            <a:pPr eaLnBrk="1" hangingPunct="1">
              <a:lnSpc>
                <a:spcPct val="80000"/>
              </a:lnSpc>
            </a:pPr>
            <a:r>
              <a:rPr lang="en-US" altLang="en-US" sz="3600" dirty="0"/>
              <a:t>Global variables are </a:t>
            </a:r>
            <a:r>
              <a:rPr lang="en-US" altLang="en-US" sz="3600" b="1" dirty="0">
                <a:latin typeface="Courier New" panose="02070309020205020404" pitchFamily="49" charset="0"/>
              </a:rPr>
              <a:t>SHARED</a:t>
            </a:r>
            <a:r>
              <a:rPr lang="en-US" altLang="en-US" sz="3600" dirty="0"/>
              <a:t> among threads</a:t>
            </a:r>
          </a:p>
          <a:p>
            <a:pPr lvl="1" eaLnBrk="1" hangingPunct="1">
              <a:lnSpc>
                <a:spcPct val="80000"/>
              </a:lnSpc>
            </a:pPr>
            <a:r>
              <a:rPr lang="en-US" altLang="en-US" sz="3200" dirty="0"/>
              <a:t>Fortran: </a:t>
            </a:r>
            <a:r>
              <a:rPr lang="en-US" altLang="en-US" sz="3200" b="1" dirty="0">
                <a:latin typeface="Courier New" panose="02070309020205020404" pitchFamily="49" charset="0"/>
              </a:rPr>
              <a:t>COMMON</a:t>
            </a:r>
            <a:r>
              <a:rPr lang="en-US" altLang="en-US" sz="3200" dirty="0"/>
              <a:t> blocks, </a:t>
            </a:r>
            <a:r>
              <a:rPr lang="en-US" altLang="en-US" sz="3200" b="1" dirty="0">
                <a:latin typeface="Courier New" panose="02070309020205020404" pitchFamily="49" charset="0"/>
              </a:rPr>
              <a:t>SAVE</a:t>
            </a:r>
            <a:r>
              <a:rPr lang="en-US" altLang="en-US" sz="3200" dirty="0"/>
              <a:t> variables, </a:t>
            </a:r>
            <a:r>
              <a:rPr lang="en-US" altLang="en-US" sz="3200" b="1" dirty="0">
                <a:latin typeface="Courier New" panose="02070309020205020404" pitchFamily="49" charset="0"/>
              </a:rPr>
              <a:t>MODULE</a:t>
            </a:r>
            <a:r>
              <a:rPr lang="en-US" altLang="en-US" sz="3200" dirty="0"/>
              <a:t> variables</a:t>
            </a:r>
          </a:p>
          <a:p>
            <a:pPr lvl="1" eaLnBrk="1" hangingPunct="1">
              <a:lnSpc>
                <a:spcPct val="80000"/>
              </a:lnSpc>
            </a:pPr>
            <a:r>
              <a:rPr lang="en-US" altLang="en-US" sz="3200" dirty="0"/>
              <a:t>C: file scope variables, </a:t>
            </a:r>
            <a:r>
              <a:rPr lang="en-US" altLang="en-US" sz="3200" b="1" dirty="0">
                <a:latin typeface="Courier New" panose="02070309020205020404" pitchFamily="49" charset="0"/>
              </a:rPr>
              <a:t>static</a:t>
            </a:r>
            <a:endParaRPr lang="en-US" altLang="en-US" sz="3200" dirty="0"/>
          </a:p>
          <a:p>
            <a:pPr eaLnBrk="1" hangingPunct="1">
              <a:lnSpc>
                <a:spcPct val="80000"/>
              </a:lnSpc>
            </a:pPr>
            <a:r>
              <a:rPr lang="en-US" altLang="en-US" sz="3600" dirty="0"/>
              <a:t>Private Variables:</a:t>
            </a:r>
          </a:p>
          <a:p>
            <a:pPr lvl="1" eaLnBrk="1" hangingPunct="1">
              <a:lnSpc>
                <a:spcPct val="80000"/>
              </a:lnSpc>
            </a:pPr>
            <a:r>
              <a:rPr lang="en-US" altLang="en-US" sz="3200" dirty="0"/>
              <a:t>exist only within the new scope, i.e. they are </a:t>
            </a:r>
            <a:r>
              <a:rPr lang="en-US" altLang="en-US" sz="3200" dirty="0">
                <a:solidFill>
                  <a:srgbClr val="FF3300"/>
                </a:solidFill>
              </a:rPr>
              <a:t>uninitialized</a:t>
            </a:r>
            <a:r>
              <a:rPr lang="en-US" altLang="en-US" sz="3200" dirty="0"/>
              <a:t> and </a:t>
            </a:r>
            <a:r>
              <a:rPr lang="en-US" altLang="en-US" sz="3200" dirty="0">
                <a:solidFill>
                  <a:srgbClr val="FF3300"/>
                </a:solidFill>
              </a:rPr>
              <a:t>undefined</a:t>
            </a:r>
            <a:r>
              <a:rPr lang="en-US" altLang="en-US" sz="3200" dirty="0"/>
              <a:t> outside the data scope</a:t>
            </a:r>
          </a:p>
          <a:p>
            <a:pPr lvl="1" eaLnBrk="1" hangingPunct="1">
              <a:lnSpc>
                <a:spcPct val="80000"/>
              </a:lnSpc>
            </a:pPr>
            <a:r>
              <a:rPr lang="en-US" altLang="en-US" sz="3200" dirty="0"/>
              <a:t>loop index variables</a:t>
            </a:r>
          </a:p>
          <a:p>
            <a:pPr lvl="1" eaLnBrk="1" hangingPunct="1">
              <a:lnSpc>
                <a:spcPct val="80000"/>
              </a:lnSpc>
            </a:pPr>
            <a:r>
              <a:rPr lang="en-US" altLang="en-US" sz="3200" dirty="0"/>
              <a:t>Stack variables in sub-programs called from parallel regions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4C9C98A-5107-9D8A-347D-ECEA52EE7CB4}"/>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Basics</a:t>
            </a:r>
          </a:p>
        </p:txBody>
      </p:sp>
      <p:sp>
        <p:nvSpPr>
          <p:cNvPr id="11267" name="Rectangle 3">
            <a:extLst>
              <a:ext uri="{FF2B5EF4-FFF2-40B4-BE49-F238E27FC236}">
                <a16:creationId xmlns:a16="http://schemas.microsoft.com/office/drawing/2014/main" id="{A6F09034-F48E-A9E7-1560-7755D62025F2}"/>
              </a:ext>
            </a:extLst>
          </p:cNvPr>
          <p:cNvSpPr>
            <a:spLocks noGrp="1" noChangeArrowheads="1"/>
          </p:cNvSpPr>
          <p:nvPr>
            <p:ph idx="1"/>
          </p:nvPr>
        </p:nvSpPr>
        <p:spPr>
          <a:xfrm>
            <a:off x="838200" y="1828799"/>
            <a:ext cx="7772400" cy="4800599"/>
          </a:xfrm>
        </p:spPr>
        <p:txBody>
          <a:bodyPr>
            <a:normAutofit/>
          </a:bodyPr>
          <a:lstStyle/>
          <a:p>
            <a:pPr eaLnBrk="1" hangingPunct="1"/>
            <a:r>
              <a:rPr lang="en-US" altLang="en-US" sz="3200" dirty="0">
                <a:solidFill>
                  <a:schemeClr val="accent2"/>
                </a:solidFill>
              </a:rPr>
              <a:t>Goal – distribute work among threads</a:t>
            </a:r>
          </a:p>
          <a:p>
            <a:pPr eaLnBrk="1" hangingPunct="1"/>
            <a:r>
              <a:rPr lang="en-US" altLang="en-US" sz="3200" dirty="0">
                <a:solidFill>
                  <a:schemeClr val="accent2"/>
                </a:solidFill>
              </a:rPr>
              <a:t>Two methods will be discussed here</a:t>
            </a:r>
          </a:p>
          <a:p>
            <a:pPr lvl="1" eaLnBrk="1" hangingPunct="1"/>
            <a:r>
              <a:rPr lang="en-US" altLang="en-US" sz="2800" dirty="0">
                <a:solidFill>
                  <a:srgbClr val="FF0000"/>
                </a:solidFill>
              </a:rPr>
              <a:t>Loop-level</a:t>
            </a:r>
          </a:p>
          <a:p>
            <a:pPr lvl="2" eaLnBrk="1" hangingPunct="1"/>
            <a:r>
              <a:rPr lang="en-US" altLang="en-US" sz="2400" dirty="0">
                <a:solidFill>
                  <a:schemeClr val="accent2"/>
                </a:solidFill>
              </a:rPr>
              <a:t>Specified loops are parallelized</a:t>
            </a:r>
          </a:p>
          <a:p>
            <a:pPr lvl="2" eaLnBrk="1" hangingPunct="1"/>
            <a:r>
              <a:rPr lang="en-US" altLang="en-US" sz="2400" dirty="0">
                <a:solidFill>
                  <a:schemeClr val="accent2"/>
                </a:solidFill>
              </a:rPr>
              <a:t>This is approach taken by automatic parallelization tools</a:t>
            </a:r>
          </a:p>
          <a:p>
            <a:pPr lvl="1" eaLnBrk="1" hangingPunct="1"/>
            <a:r>
              <a:rPr lang="en-US" altLang="en-US" sz="2800" dirty="0">
                <a:solidFill>
                  <a:srgbClr val="FF0000"/>
                </a:solidFill>
              </a:rPr>
              <a:t>Parallel regions</a:t>
            </a:r>
          </a:p>
          <a:p>
            <a:pPr lvl="2" eaLnBrk="1" hangingPunct="1"/>
            <a:r>
              <a:rPr lang="en-US" altLang="en-US" sz="2400" dirty="0">
                <a:solidFill>
                  <a:schemeClr val="accent2"/>
                </a:solidFill>
              </a:rPr>
              <a:t>Sometimes called “</a:t>
            </a:r>
            <a:r>
              <a:rPr lang="en-US" altLang="en-US" sz="2400" dirty="0">
                <a:solidFill>
                  <a:srgbClr val="FF0000"/>
                </a:solidFill>
              </a:rPr>
              <a:t>coarse-grained”</a:t>
            </a:r>
          </a:p>
          <a:p>
            <a:pPr lvl="2" eaLnBrk="1" hangingPunct="1"/>
            <a:r>
              <a:rPr lang="en-US" altLang="en-US" sz="2400" dirty="0">
                <a:solidFill>
                  <a:schemeClr val="accent2"/>
                </a:solidFill>
              </a:rPr>
              <a:t>Don’t know good term; good way to start argument with semantically precise people</a:t>
            </a:r>
          </a:p>
          <a:p>
            <a:pPr lvl="2" eaLnBrk="1" hangingPunct="1"/>
            <a:r>
              <a:rPr lang="en-US" altLang="en-US" sz="2400" b="1" dirty="0">
                <a:solidFill>
                  <a:srgbClr val="FF0000"/>
                </a:solidFill>
              </a:rPr>
              <a:t>Usually used in message-passing (MPI)</a:t>
            </a:r>
          </a:p>
        </p:txBody>
      </p:sp>
      <p:sp>
        <p:nvSpPr>
          <p:cNvPr id="11268" name="Line 4">
            <a:extLst>
              <a:ext uri="{FF2B5EF4-FFF2-40B4-BE49-F238E27FC236}">
                <a16:creationId xmlns:a16="http://schemas.microsoft.com/office/drawing/2014/main" id="{69E9CE8D-AA7F-00BE-5238-4E2449720215}"/>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269" name="Line 5">
            <a:extLst>
              <a:ext uri="{FF2B5EF4-FFF2-40B4-BE49-F238E27FC236}">
                <a16:creationId xmlns:a16="http://schemas.microsoft.com/office/drawing/2014/main" id="{D84BE6C0-9848-E94B-C446-841A56BED26E}"/>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B5761B2-3788-FB05-AF25-7B617D709D0E}"/>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Basics (cont’d)</a:t>
            </a:r>
          </a:p>
        </p:txBody>
      </p:sp>
      <p:sp>
        <p:nvSpPr>
          <p:cNvPr id="12291" name="Line 4">
            <a:extLst>
              <a:ext uri="{FF2B5EF4-FFF2-40B4-BE49-F238E27FC236}">
                <a16:creationId xmlns:a16="http://schemas.microsoft.com/office/drawing/2014/main" id="{3F358732-E50C-073F-12C3-8BD787953DC2}"/>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292" name="Line 5">
            <a:extLst>
              <a:ext uri="{FF2B5EF4-FFF2-40B4-BE49-F238E27FC236}">
                <a16:creationId xmlns:a16="http://schemas.microsoft.com/office/drawing/2014/main" id="{9654192E-493E-1715-2BB0-8D787C6D41B3}"/>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293" name="Line 7">
            <a:extLst>
              <a:ext uri="{FF2B5EF4-FFF2-40B4-BE49-F238E27FC236}">
                <a16:creationId xmlns:a16="http://schemas.microsoft.com/office/drawing/2014/main" id="{BAA91BFB-1FF0-CF40-A72D-120281CCD716}"/>
              </a:ext>
            </a:extLst>
          </p:cNvPr>
          <p:cNvSpPr>
            <a:spLocks noChangeShapeType="1"/>
          </p:cNvSpPr>
          <p:nvPr/>
        </p:nvSpPr>
        <p:spPr bwMode="auto">
          <a:xfrm>
            <a:off x="2247900" y="1771650"/>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294" name="Line 8">
            <a:extLst>
              <a:ext uri="{FF2B5EF4-FFF2-40B4-BE49-F238E27FC236}">
                <a16:creationId xmlns:a16="http://schemas.microsoft.com/office/drawing/2014/main" id="{115FA396-616F-2C06-84D1-380774FD190B}"/>
              </a:ext>
            </a:extLst>
          </p:cNvPr>
          <p:cNvSpPr>
            <a:spLocks noChangeShapeType="1"/>
          </p:cNvSpPr>
          <p:nvPr/>
        </p:nvSpPr>
        <p:spPr bwMode="auto">
          <a:xfrm>
            <a:off x="1581150" y="2409825"/>
            <a:ext cx="1285875"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295" name="Line 9">
            <a:extLst>
              <a:ext uri="{FF2B5EF4-FFF2-40B4-BE49-F238E27FC236}">
                <a16:creationId xmlns:a16="http://schemas.microsoft.com/office/drawing/2014/main" id="{1C15393D-C2A5-C896-9242-096B40C1E4CA}"/>
              </a:ext>
            </a:extLst>
          </p:cNvPr>
          <p:cNvSpPr>
            <a:spLocks noChangeShapeType="1"/>
          </p:cNvSpPr>
          <p:nvPr/>
        </p:nvSpPr>
        <p:spPr bwMode="auto">
          <a:xfrm>
            <a:off x="1600200" y="2409825"/>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296" name="Line 10">
            <a:extLst>
              <a:ext uri="{FF2B5EF4-FFF2-40B4-BE49-F238E27FC236}">
                <a16:creationId xmlns:a16="http://schemas.microsoft.com/office/drawing/2014/main" id="{626F2A64-BE3B-5536-F3F9-E62BE0C5B0CB}"/>
              </a:ext>
            </a:extLst>
          </p:cNvPr>
          <p:cNvSpPr>
            <a:spLocks noChangeShapeType="1"/>
          </p:cNvSpPr>
          <p:nvPr/>
        </p:nvSpPr>
        <p:spPr bwMode="auto">
          <a:xfrm>
            <a:off x="2247900" y="2409825"/>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297" name="Line 11">
            <a:extLst>
              <a:ext uri="{FF2B5EF4-FFF2-40B4-BE49-F238E27FC236}">
                <a16:creationId xmlns:a16="http://schemas.microsoft.com/office/drawing/2014/main" id="{A826B033-FFC6-1DA6-7061-EF7654659A81}"/>
              </a:ext>
            </a:extLst>
          </p:cNvPr>
          <p:cNvSpPr>
            <a:spLocks noChangeShapeType="1"/>
          </p:cNvSpPr>
          <p:nvPr/>
        </p:nvSpPr>
        <p:spPr bwMode="auto">
          <a:xfrm>
            <a:off x="2847975" y="2390775"/>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298" name="Line 12">
            <a:extLst>
              <a:ext uri="{FF2B5EF4-FFF2-40B4-BE49-F238E27FC236}">
                <a16:creationId xmlns:a16="http://schemas.microsoft.com/office/drawing/2014/main" id="{CDA542EB-8D8E-2B0B-ED88-2475FF7DC348}"/>
              </a:ext>
            </a:extLst>
          </p:cNvPr>
          <p:cNvSpPr>
            <a:spLocks noChangeShapeType="1"/>
          </p:cNvSpPr>
          <p:nvPr/>
        </p:nvSpPr>
        <p:spPr bwMode="auto">
          <a:xfrm>
            <a:off x="2247900" y="3048000"/>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299" name="Line 13">
            <a:extLst>
              <a:ext uri="{FF2B5EF4-FFF2-40B4-BE49-F238E27FC236}">
                <a16:creationId xmlns:a16="http://schemas.microsoft.com/office/drawing/2014/main" id="{6054D0C0-7A58-A8C5-CF19-4D0CED047101}"/>
              </a:ext>
            </a:extLst>
          </p:cNvPr>
          <p:cNvSpPr>
            <a:spLocks noChangeShapeType="1"/>
          </p:cNvSpPr>
          <p:nvPr/>
        </p:nvSpPr>
        <p:spPr bwMode="auto">
          <a:xfrm>
            <a:off x="1590675" y="3686175"/>
            <a:ext cx="1285875"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00" name="Line 14">
            <a:extLst>
              <a:ext uri="{FF2B5EF4-FFF2-40B4-BE49-F238E27FC236}">
                <a16:creationId xmlns:a16="http://schemas.microsoft.com/office/drawing/2014/main" id="{D7EB96D9-6561-1E4E-422A-74D0CDEE823B}"/>
              </a:ext>
            </a:extLst>
          </p:cNvPr>
          <p:cNvSpPr>
            <a:spLocks noChangeShapeType="1"/>
          </p:cNvSpPr>
          <p:nvPr/>
        </p:nvSpPr>
        <p:spPr bwMode="auto">
          <a:xfrm>
            <a:off x="1609725" y="3695700"/>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1" name="Line 15">
            <a:extLst>
              <a:ext uri="{FF2B5EF4-FFF2-40B4-BE49-F238E27FC236}">
                <a16:creationId xmlns:a16="http://schemas.microsoft.com/office/drawing/2014/main" id="{80BE546B-0862-B5ED-A69A-322C9DE925D7}"/>
              </a:ext>
            </a:extLst>
          </p:cNvPr>
          <p:cNvSpPr>
            <a:spLocks noChangeShapeType="1"/>
          </p:cNvSpPr>
          <p:nvPr/>
        </p:nvSpPr>
        <p:spPr bwMode="auto">
          <a:xfrm>
            <a:off x="2247900" y="3705225"/>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2" name="Line 16">
            <a:extLst>
              <a:ext uri="{FF2B5EF4-FFF2-40B4-BE49-F238E27FC236}">
                <a16:creationId xmlns:a16="http://schemas.microsoft.com/office/drawing/2014/main" id="{A87A39DC-3C19-6D36-A88F-6F91F7B0EEC9}"/>
              </a:ext>
            </a:extLst>
          </p:cNvPr>
          <p:cNvSpPr>
            <a:spLocks noChangeShapeType="1"/>
          </p:cNvSpPr>
          <p:nvPr/>
        </p:nvSpPr>
        <p:spPr bwMode="auto">
          <a:xfrm>
            <a:off x="2857500" y="3676650"/>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3" name="Line 17">
            <a:extLst>
              <a:ext uri="{FF2B5EF4-FFF2-40B4-BE49-F238E27FC236}">
                <a16:creationId xmlns:a16="http://schemas.microsoft.com/office/drawing/2014/main" id="{FB1C303B-5071-A3F5-0874-9716DFB8335B}"/>
              </a:ext>
            </a:extLst>
          </p:cNvPr>
          <p:cNvSpPr>
            <a:spLocks noChangeShapeType="1"/>
          </p:cNvSpPr>
          <p:nvPr/>
        </p:nvSpPr>
        <p:spPr bwMode="auto">
          <a:xfrm>
            <a:off x="1581150" y="3048000"/>
            <a:ext cx="1285875"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04" name="Line 18">
            <a:extLst>
              <a:ext uri="{FF2B5EF4-FFF2-40B4-BE49-F238E27FC236}">
                <a16:creationId xmlns:a16="http://schemas.microsoft.com/office/drawing/2014/main" id="{22231616-F824-B379-9679-F8BB12A35779}"/>
              </a:ext>
            </a:extLst>
          </p:cNvPr>
          <p:cNvSpPr>
            <a:spLocks noChangeShapeType="1"/>
          </p:cNvSpPr>
          <p:nvPr/>
        </p:nvSpPr>
        <p:spPr bwMode="auto">
          <a:xfrm>
            <a:off x="2247900" y="4333875"/>
            <a:ext cx="0" cy="6477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5" name="Line 19">
            <a:extLst>
              <a:ext uri="{FF2B5EF4-FFF2-40B4-BE49-F238E27FC236}">
                <a16:creationId xmlns:a16="http://schemas.microsoft.com/office/drawing/2014/main" id="{C576C1C3-283B-7C08-9250-7011CC9028B6}"/>
              </a:ext>
            </a:extLst>
          </p:cNvPr>
          <p:cNvSpPr>
            <a:spLocks noChangeShapeType="1"/>
          </p:cNvSpPr>
          <p:nvPr/>
        </p:nvSpPr>
        <p:spPr bwMode="auto">
          <a:xfrm>
            <a:off x="1590675" y="4333875"/>
            <a:ext cx="1285875"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306" name="Line 20">
            <a:extLst>
              <a:ext uri="{FF2B5EF4-FFF2-40B4-BE49-F238E27FC236}">
                <a16:creationId xmlns:a16="http://schemas.microsoft.com/office/drawing/2014/main" id="{7CE23784-BEAA-1413-5356-B574CFAF0B4A}"/>
              </a:ext>
            </a:extLst>
          </p:cNvPr>
          <p:cNvSpPr>
            <a:spLocks noChangeShapeType="1"/>
          </p:cNvSpPr>
          <p:nvPr/>
        </p:nvSpPr>
        <p:spPr bwMode="auto">
          <a:xfrm>
            <a:off x="5353050" y="1790700"/>
            <a:ext cx="0" cy="3305175"/>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7" name="Line 21">
            <a:extLst>
              <a:ext uri="{FF2B5EF4-FFF2-40B4-BE49-F238E27FC236}">
                <a16:creationId xmlns:a16="http://schemas.microsoft.com/office/drawing/2014/main" id="{63BCCE66-3F73-E217-BAAF-0BA727D40FA0}"/>
              </a:ext>
            </a:extLst>
          </p:cNvPr>
          <p:cNvSpPr>
            <a:spLocks noChangeShapeType="1"/>
          </p:cNvSpPr>
          <p:nvPr/>
        </p:nvSpPr>
        <p:spPr bwMode="auto">
          <a:xfrm>
            <a:off x="5743575" y="1790700"/>
            <a:ext cx="0" cy="3305175"/>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8" name="Line 22">
            <a:extLst>
              <a:ext uri="{FF2B5EF4-FFF2-40B4-BE49-F238E27FC236}">
                <a16:creationId xmlns:a16="http://schemas.microsoft.com/office/drawing/2014/main" id="{759854F1-8737-7517-491B-4FCF3A7EE64D}"/>
              </a:ext>
            </a:extLst>
          </p:cNvPr>
          <p:cNvSpPr>
            <a:spLocks noChangeShapeType="1"/>
          </p:cNvSpPr>
          <p:nvPr/>
        </p:nvSpPr>
        <p:spPr bwMode="auto">
          <a:xfrm>
            <a:off x="6172200" y="1790700"/>
            <a:ext cx="0" cy="3305175"/>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09" name="Line 23">
            <a:extLst>
              <a:ext uri="{FF2B5EF4-FFF2-40B4-BE49-F238E27FC236}">
                <a16:creationId xmlns:a16="http://schemas.microsoft.com/office/drawing/2014/main" id="{7960A576-C45A-6E4D-5928-A4AF30F999DD}"/>
              </a:ext>
            </a:extLst>
          </p:cNvPr>
          <p:cNvSpPr>
            <a:spLocks noChangeShapeType="1"/>
          </p:cNvSpPr>
          <p:nvPr/>
        </p:nvSpPr>
        <p:spPr bwMode="auto">
          <a:xfrm>
            <a:off x="6562725" y="1800225"/>
            <a:ext cx="0" cy="3276600"/>
          </a:xfrm>
          <a:prstGeom prst="line">
            <a:avLst/>
          </a:prstGeom>
          <a:noFill/>
          <a:ln w="28575">
            <a:solidFill>
              <a:srgbClr val="CC3300"/>
            </a:solidFill>
            <a:round/>
            <a:headEnd/>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2310" name="Line 24">
            <a:extLst>
              <a:ext uri="{FF2B5EF4-FFF2-40B4-BE49-F238E27FC236}">
                <a16:creationId xmlns:a16="http://schemas.microsoft.com/office/drawing/2014/main" id="{AD86721D-19D7-BBFA-70CF-74625D522F47}"/>
              </a:ext>
            </a:extLst>
          </p:cNvPr>
          <p:cNvSpPr>
            <a:spLocks noChangeShapeType="1"/>
          </p:cNvSpPr>
          <p:nvPr/>
        </p:nvSpPr>
        <p:spPr bwMode="auto">
          <a:xfrm>
            <a:off x="5343525" y="1809750"/>
            <a:ext cx="1209675" cy="0"/>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2311" name="Line 25">
            <a:extLst>
              <a:ext uri="{FF2B5EF4-FFF2-40B4-BE49-F238E27FC236}">
                <a16:creationId xmlns:a16="http://schemas.microsoft.com/office/drawing/2014/main" id="{1E6CF540-FE0B-E3BA-8A47-148B788D5580}"/>
              </a:ext>
            </a:extLst>
          </p:cNvPr>
          <p:cNvSpPr>
            <a:spLocks noChangeShapeType="1"/>
          </p:cNvSpPr>
          <p:nvPr/>
        </p:nvSpPr>
        <p:spPr bwMode="auto">
          <a:xfrm>
            <a:off x="5362575" y="5095875"/>
            <a:ext cx="1209675" cy="0"/>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2312" name="Text Box 26">
            <a:extLst>
              <a:ext uri="{FF2B5EF4-FFF2-40B4-BE49-F238E27FC236}">
                <a16:creationId xmlns:a16="http://schemas.microsoft.com/office/drawing/2014/main" id="{CA9FED27-5789-B935-E230-64D1ADC5B210}"/>
              </a:ext>
            </a:extLst>
          </p:cNvPr>
          <p:cNvSpPr txBox="1">
            <a:spLocks noChangeArrowheads="1"/>
          </p:cNvSpPr>
          <p:nvPr/>
        </p:nvSpPr>
        <p:spPr bwMode="auto">
          <a:xfrm>
            <a:off x="736600" y="2465388"/>
            <a:ext cx="615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loop</a:t>
            </a:r>
          </a:p>
        </p:txBody>
      </p:sp>
      <p:sp>
        <p:nvSpPr>
          <p:cNvPr id="12313" name="Text Box 27">
            <a:extLst>
              <a:ext uri="{FF2B5EF4-FFF2-40B4-BE49-F238E27FC236}">
                <a16:creationId xmlns:a16="http://schemas.microsoft.com/office/drawing/2014/main" id="{65E96A06-2B1A-400E-6170-791747224A45}"/>
              </a:ext>
            </a:extLst>
          </p:cNvPr>
          <p:cNvSpPr txBox="1">
            <a:spLocks noChangeArrowheads="1"/>
          </p:cNvSpPr>
          <p:nvPr/>
        </p:nvSpPr>
        <p:spPr bwMode="auto">
          <a:xfrm>
            <a:off x="736600" y="3789363"/>
            <a:ext cx="615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loop</a:t>
            </a:r>
          </a:p>
        </p:txBody>
      </p:sp>
      <p:sp>
        <p:nvSpPr>
          <p:cNvPr id="12314" name="Text Box 28">
            <a:extLst>
              <a:ext uri="{FF2B5EF4-FFF2-40B4-BE49-F238E27FC236}">
                <a16:creationId xmlns:a16="http://schemas.microsoft.com/office/drawing/2014/main" id="{DD480664-49B2-09E6-EB7F-35F9189C3FAD}"/>
              </a:ext>
            </a:extLst>
          </p:cNvPr>
          <p:cNvSpPr txBox="1">
            <a:spLocks noChangeArrowheads="1"/>
          </p:cNvSpPr>
          <p:nvPr/>
        </p:nvSpPr>
        <p:spPr bwMode="auto">
          <a:xfrm>
            <a:off x="1660525" y="5522913"/>
            <a:ext cx="1238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Loop-level</a:t>
            </a:r>
          </a:p>
        </p:txBody>
      </p:sp>
      <p:sp>
        <p:nvSpPr>
          <p:cNvPr id="12315" name="Text Box 29">
            <a:extLst>
              <a:ext uri="{FF2B5EF4-FFF2-40B4-BE49-F238E27FC236}">
                <a16:creationId xmlns:a16="http://schemas.microsoft.com/office/drawing/2014/main" id="{38780357-5D25-6328-BDBD-CE70B15BA58F}"/>
              </a:ext>
            </a:extLst>
          </p:cNvPr>
          <p:cNvSpPr txBox="1">
            <a:spLocks noChangeArrowheads="1"/>
          </p:cNvSpPr>
          <p:nvPr/>
        </p:nvSpPr>
        <p:spPr bwMode="auto">
          <a:xfrm>
            <a:off x="5099050" y="5484813"/>
            <a:ext cx="1758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Parallel regions</a:t>
            </a:r>
          </a:p>
        </p:txBody>
      </p:sp>
      <p:sp>
        <p:nvSpPr>
          <p:cNvPr id="12316" name="Text Box 30">
            <a:extLst>
              <a:ext uri="{FF2B5EF4-FFF2-40B4-BE49-F238E27FC236}">
                <a16:creationId xmlns:a16="http://schemas.microsoft.com/office/drawing/2014/main" id="{E8E1A25B-3DD0-061F-0EAF-C9BCAF35DD0D}"/>
              </a:ext>
            </a:extLst>
          </p:cNvPr>
          <p:cNvSpPr txBox="1">
            <a:spLocks noChangeArrowheads="1"/>
          </p:cNvSpPr>
          <p:nvPr/>
        </p:nvSpPr>
        <p:spPr bwMode="auto">
          <a:xfrm>
            <a:off x="1489075" y="1836738"/>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serial</a:t>
            </a:r>
          </a:p>
        </p:txBody>
      </p:sp>
      <p:sp>
        <p:nvSpPr>
          <p:cNvPr id="12317" name="Text Box 31">
            <a:extLst>
              <a:ext uri="{FF2B5EF4-FFF2-40B4-BE49-F238E27FC236}">
                <a16:creationId xmlns:a16="http://schemas.microsoft.com/office/drawing/2014/main" id="{E50F432F-222A-CF22-0128-AAF962F37157}"/>
              </a:ext>
            </a:extLst>
          </p:cNvPr>
          <p:cNvSpPr txBox="1">
            <a:spLocks noChangeArrowheads="1"/>
          </p:cNvSpPr>
          <p:nvPr/>
        </p:nvSpPr>
        <p:spPr bwMode="auto">
          <a:xfrm>
            <a:off x="1460500" y="3151188"/>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serial</a:t>
            </a:r>
          </a:p>
        </p:txBody>
      </p:sp>
      <p:sp>
        <p:nvSpPr>
          <p:cNvPr id="12318" name="Text Box 32">
            <a:extLst>
              <a:ext uri="{FF2B5EF4-FFF2-40B4-BE49-F238E27FC236}">
                <a16:creationId xmlns:a16="http://schemas.microsoft.com/office/drawing/2014/main" id="{3261A1B2-763F-0DDF-8F21-486461B661F5}"/>
              </a:ext>
            </a:extLst>
          </p:cNvPr>
          <p:cNvSpPr txBox="1">
            <a:spLocks noChangeArrowheads="1"/>
          </p:cNvSpPr>
          <p:nvPr/>
        </p:nvSpPr>
        <p:spPr bwMode="auto">
          <a:xfrm>
            <a:off x="1479550" y="4427538"/>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0"/>
              <a:t>serial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72494931-343C-11C4-365D-9CC809872775}"/>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parallel do &amp; parallel for</a:t>
            </a:r>
          </a:p>
        </p:txBody>
      </p:sp>
      <p:sp>
        <p:nvSpPr>
          <p:cNvPr id="13315" name="Rectangle 3">
            <a:extLst>
              <a:ext uri="{FF2B5EF4-FFF2-40B4-BE49-F238E27FC236}">
                <a16:creationId xmlns:a16="http://schemas.microsoft.com/office/drawing/2014/main" id="{7C64D361-EE1F-9EFC-4053-D8AC7B9A40C6}"/>
              </a:ext>
            </a:extLst>
          </p:cNvPr>
          <p:cNvSpPr>
            <a:spLocks noGrp="1" noChangeArrowheads="1"/>
          </p:cNvSpPr>
          <p:nvPr>
            <p:ph idx="1"/>
          </p:nvPr>
        </p:nvSpPr>
        <p:spPr/>
        <p:txBody>
          <a:bodyPr/>
          <a:lstStyle/>
          <a:p>
            <a:pPr eaLnBrk="1" hangingPunct="1"/>
            <a:r>
              <a:rPr lang="en-US" altLang="en-US">
                <a:solidFill>
                  <a:srgbClr val="CC3300"/>
                </a:solidFill>
              </a:rPr>
              <a:t>parallel do </a:t>
            </a:r>
            <a:r>
              <a:rPr lang="en-US" altLang="en-US">
                <a:solidFill>
                  <a:schemeClr val="accent2"/>
                </a:solidFill>
              </a:rPr>
              <a:t>(Fortran)</a:t>
            </a:r>
            <a:r>
              <a:rPr lang="en-US" altLang="en-US">
                <a:solidFill>
                  <a:srgbClr val="CC3300"/>
                </a:solidFill>
              </a:rPr>
              <a:t> </a:t>
            </a:r>
            <a:r>
              <a:rPr lang="en-US" altLang="en-US">
                <a:solidFill>
                  <a:schemeClr val="accent2"/>
                </a:solidFill>
              </a:rPr>
              <a:t>and </a:t>
            </a:r>
            <a:r>
              <a:rPr lang="en-US" altLang="en-US">
                <a:solidFill>
                  <a:srgbClr val="CC3300"/>
                </a:solidFill>
              </a:rPr>
              <a:t>parallel for </a:t>
            </a:r>
            <a:r>
              <a:rPr lang="en-US" altLang="en-US">
                <a:solidFill>
                  <a:schemeClr val="accent2"/>
                </a:solidFill>
              </a:rPr>
              <a:t>(C) directives parallelize subsequent loop</a:t>
            </a:r>
          </a:p>
          <a:p>
            <a:pPr lvl="1" eaLnBrk="1" hangingPunct="1">
              <a:buFontTx/>
              <a:buNone/>
            </a:pPr>
            <a:endParaRPr lang="en-US" altLang="en-US" sz="2000" b="1">
              <a:latin typeface="Courier New" panose="02070309020205020404" pitchFamily="49" charset="0"/>
            </a:endParaRPr>
          </a:p>
        </p:txBody>
      </p:sp>
      <p:sp>
        <p:nvSpPr>
          <p:cNvPr id="13316" name="Line 4">
            <a:extLst>
              <a:ext uri="{FF2B5EF4-FFF2-40B4-BE49-F238E27FC236}">
                <a16:creationId xmlns:a16="http://schemas.microsoft.com/office/drawing/2014/main" id="{DC9A3141-A25C-5908-2656-CC6DF2831B3B}"/>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17" name="Line 5">
            <a:extLst>
              <a:ext uri="{FF2B5EF4-FFF2-40B4-BE49-F238E27FC236}">
                <a16:creationId xmlns:a16="http://schemas.microsoft.com/office/drawing/2014/main" id="{C6DF12B9-972E-017F-A6C8-A1F805EA510D}"/>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18" name="Line 7">
            <a:extLst>
              <a:ext uri="{FF2B5EF4-FFF2-40B4-BE49-F238E27FC236}">
                <a16:creationId xmlns:a16="http://schemas.microsoft.com/office/drawing/2014/main" id="{6B678693-BF30-6003-1AFB-DB15B5FF8EE8}"/>
              </a:ext>
            </a:extLst>
          </p:cNvPr>
          <p:cNvSpPr>
            <a:spLocks noChangeShapeType="1"/>
          </p:cNvSpPr>
          <p:nvPr/>
        </p:nvSpPr>
        <p:spPr bwMode="auto">
          <a:xfrm>
            <a:off x="1257300" y="3248025"/>
            <a:ext cx="1190625" cy="0"/>
          </a:xfrm>
          <a:prstGeom prst="line">
            <a:avLst/>
          </a:prstGeom>
          <a:noFill/>
          <a:ln w="9525">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19" name="Line 8">
            <a:extLst>
              <a:ext uri="{FF2B5EF4-FFF2-40B4-BE49-F238E27FC236}">
                <a16:creationId xmlns:a16="http://schemas.microsoft.com/office/drawing/2014/main" id="{AE834DF8-1F22-A829-F3BE-03EB32294723}"/>
              </a:ext>
            </a:extLst>
          </p:cNvPr>
          <p:cNvSpPr>
            <a:spLocks noChangeShapeType="1"/>
          </p:cNvSpPr>
          <p:nvPr/>
        </p:nvSpPr>
        <p:spPr bwMode="auto">
          <a:xfrm flipH="1">
            <a:off x="1076325" y="3257550"/>
            <a:ext cx="180975"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320" name="Text Box 9">
            <a:extLst>
              <a:ext uri="{FF2B5EF4-FFF2-40B4-BE49-F238E27FC236}">
                <a16:creationId xmlns:a16="http://schemas.microsoft.com/office/drawing/2014/main" id="{AC6F2E58-0EB1-BFFB-2F40-44847B22A7D0}"/>
              </a:ext>
            </a:extLst>
          </p:cNvPr>
          <p:cNvSpPr txBox="1">
            <a:spLocks noChangeArrowheads="1"/>
          </p:cNvSpPr>
          <p:nvPr/>
        </p:nvSpPr>
        <p:spPr bwMode="auto">
          <a:xfrm>
            <a:off x="4505325" y="3587750"/>
            <a:ext cx="4305300" cy="131762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000">
                <a:solidFill>
                  <a:srgbClr val="CC3300"/>
                </a:solidFill>
                <a:latin typeface="Courier New" panose="02070309020205020404" pitchFamily="49" charset="0"/>
              </a:rPr>
              <a:t>#pragma omp parallel for</a:t>
            </a:r>
          </a:p>
          <a:p>
            <a:pPr eaLnBrk="1" hangingPunct="1"/>
            <a:r>
              <a:rPr lang="en-US" altLang="en-US" sz="2000">
                <a:latin typeface="Courier New" panose="02070309020205020404" pitchFamily="49" charset="0"/>
              </a:rPr>
              <a:t>for(i = 1; i &lt;= maxi; i++){</a:t>
            </a:r>
          </a:p>
          <a:p>
            <a:pPr eaLnBrk="1" hangingPunct="1"/>
            <a:r>
              <a:rPr lang="en-US" altLang="en-US" sz="2000">
                <a:latin typeface="Courier New" panose="02070309020205020404" pitchFamily="49" charset="0"/>
              </a:rPr>
              <a:t>    a[i] = b[i] = c[i];</a:t>
            </a:r>
          </a:p>
          <a:p>
            <a:pPr eaLnBrk="1" hangingPunct="1"/>
            <a:r>
              <a:rPr lang="en-US" altLang="en-US" sz="2000">
                <a:latin typeface="Courier New" panose="02070309020205020404" pitchFamily="49" charset="0"/>
              </a:rPr>
              <a:t>}</a:t>
            </a:r>
          </a:p>
        </p:txBody>
      </p:sp>
      <p:sp>
        <p:nvSpPr>
          <p:cNvPr id="13321" name="Text Box 10">
            <a:extLst>
              <a:ext uri="{FF2B5EF4-FFF2-40B4-BE49-F238E27FC236}">
                <a16:creationId xmlns:a16="http://schemas.microsoft.com/office/drawing/2014/main" id="{DC5DE1FA-93FC-0BFB-471E-BE08CE7967F3}"/>
              </a:ext>
            </a:extLst>
          </p:cNvPr>
          <p:cNvSpPr txBox="1">
            <a:spLocks noChangeArrowheads="1"/>
          </p:cNvSpPr>
          <p:nvPr/>
        </p:nvSpPr>
        <p:spPr bwMode="auto">
          <a:xfrm>
            <a:off x="803275" y="3587750"/>
            <a:ext cx="3543300" cy="131762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000">
                <a:solidFill>
                  <a:srgbClr val="009900"/>
                </a:solidFill>
                <a:latin typeface="Courier New" panose="02070309020205020404" pitchFamily="49" charset="0"/>
              </a:rPr>
              <a:t>!$</a:t>
            </a:r>
            <a:r>
              <a:rPr lang="en-US" altLang="en-US" sz="2000">
                <a:solidFill>
                  <a:srgbClr val="CC3300"/>
                </a:solidFill>
                <a:latin typeface="Courier New" panose="02070309020205020404" pitchFamily="49" charset="0"/>
              </a:rPr>
              <a:t>omp parallel do</a:t>
            </a:r>
          </a:p>
          <a:p>
            <a:pPr eaLnBrk="1" hangingPunct="1"/>
            <a:r>
              <a:rPr lang="en-US" altLang="en-US" sz="2000">
                <a:latin typeface="Courier New" panose="02070309020205020404" pitchFamily="49" charset="0"/>
              </a:rPr>
              <a:t>do i = 1, maxi</a:t>
            </a:r>
          </a:p>
          <a:p>
            <a:pPr eaLnBrk="1" hangingPunct="1"/>
            <a:r>
              <a:rPr lang="en-US" altLang="en-US" sz="2000">
                <a:latin typeface="Courier New" panose="02070309020205020404" pitchFamily="49" charset="0"/>
              </a:rPr>
              <a:t>    a(i) = b(i) + c(i)</a:t>
            </a:r>
          </a:p>
          <a:p>
            <a:pPr eaLnBrk="1" hangingPunct="1"/>
            <a:r>
              <a:rPr lang="en-US" altLang="en-US" sz="2000">
                <a:latin typeface="Courier New" panose="02070309020205020404" pitchFamily="49" charset="0"/>
              </a:rPr>
              <a:t>enddo</a:t>
            </a:r>
          </a:p>
        </p:txBody>
      </p:sp>
      <p:sp>
        <p:nvSpPr>
          <p:cNvPr id="13322" name="Text Box 11">
            <a:extLst>
              <a:ext uri="{FF2B5EF4-FFF2-40B4-BE49-F238E27FC236}">
                <a16:creationId xmlns:a16="http://schemas.microsoft.com/office/drawing/2014/main" id="{CB2F0518-A175-A127-FED7-0620BB868302}"/>
              </a:ext>
            </a:extLst>
          </p:cNvPr>
          <p:cNvSpPr txBox="1">
            <a:spLocks noChangeArrowheads="1"/>
          </p:cNvSpPr>
          <p:nvPr/>
        </p:nvSpPr>
        <p:spPr bwMode="auto">
          <a:xfrm>
            <a:off x="2428875" y="3055938"/>
            <a:ext cx="3698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lang="en-US" altLang="en-US" b="0">
                <a:solidFill>
                  <a:srgbClr val="009900"/>
                </a:solidFill>
              </a:rPr>
              <a:t>Use “c$” for fixed-format Fortran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0596DC1-21AD-3EE9-BBF8-35C0DEA72D92}"/>
              </a:ext>
            </a:extLst>
          </p:cNvPr>
          <p:cNvSpPr>
            <a:spLocks noGrp="1" noChangeArrowheads="1"/>
          </p:cNvSpPr>
          <p:nvPr>
            <p:ph type="title"/>
          </p:nvPr>
        </p:nvSpPr>
        <p:spPr>
          <a:xfrm>
            <a:off x="457200" y="228600"/>
            <a:ext cx="8229600" cy="884238"/>
          </a:xfrm>
        </p:spPr>
        <p:txBody>
          <a:bodyPr/>
          <a:lstStyle/>
          <a:p>
            <a:pPr eaLnBrk="1" hangingPunct="1"/>
            <a:r>
              <a:rPr lang="en-US" altLang="en-US">
                <a:solidFill>
                  <a:schemeClr val="accent2"/>
                </a:solidFill>
              </a:rPr>
              <a:t>parallel do &amp; parallel for (cont’d)</a:t>
            </a:r>
          </a:p>
        </p:txBody>
      </p:sp>
      <p:sp>
        <p:nvSpPr>
          <p:cNvPr id="14339" name="Rectangle 3">
            <a:extLst>
              <a:ext uri="{FF2B5EF4-FFF2-40B4-BE49-F238E27FC236}">
                <a16:creationId xmlns:a16="http://schemas.microsoft.com/office/drawing/2014/main" id="{73F98D3A-DE42-1611-ADB1-35B40B278CD3}"/>
              </a:ext>
            </a:extLst>
          </p:cNvPr>
          <p:cNvSpPr>
            <a:spLocks noGrp="1" noChangeArrowheads="1"/>
          </p:cNvSpPr>
          <p:nvPr>
            <p:ph idx="1"/>
          </p:nvPr>
        </p:nvSpPr>
        <p:spPr>
          <a:xfrm>
            <a:off x="762000" y="1752600"/>
            <a:ext cx="7290055" cy="4023360"/>
          </a:xfrm>
        </p:spPr>
        <p:txBody>
          <a:bodyPr>
            <a:normAutofit/>
          </a:bodyPr>
          <a:lstStyle/>
          <a:p>
            <a:pPr eaLnBrk="1" hangingPunct="1"/>
            <a:r>
              <a:rPr lang="en-US" altLang="en-US" sz="2800" dirty="0">
                <a:solidFill>
                  <a:schemeClr val="accent2"/>
                </a:solidFill>
              </a:rPr>
              <a:t>Suppose maxi = 1000</a:t>
            </a:r>
          </a:p>
          <a:p>
            <a:pPr lvl="1" eaLnBrk="1" hangingPunct="1">
              <a:buFontTx/>
              <a:buNone/>
            </a:pPr>
            <a:endParaRPr lang="en-US" altLang="en-US" sz="2000" dirty="0">
              <a:solidFill>
                <a:schemeClr val="accent2"/>
              </a:solidFill>
            </a:endParaRPr>
          </a:p>
          <a:p>
            <a:pPr lvl="1" eaLnBrk="1" hangingPunct="1">
              <a:buFontTx/>
              <a:buNone/>
            </a:pPr>
            <a:r>
              <a:rPr lang="en-US" altLang="en-US" sz="2000" dirty="0">
                <a:solidFill>
                  <a:schemeClr val="accent2"/>
                </a:solidFill>
              </a:rPr>
              <a:t>Thread 0 gets </a:t>
            </a:r>
            <a:r>
              <a:rPr lang="en-US" altLang="en-US" sz="2000" dirty="0" err="1">
                <a:solidFill>
                  <a:schemeClr val="accent2"/>
                </a:solidFill>
              </a:rPr>
              <a:t>i</a:t>
            </a:r>
            <a:r>
              <a:rPr lang="en-US" altLang="en-US" sz="2000" dirty="0">
                <a:solidFill>
                  <a:schemeClr val="accent2"/>
                </a:solidFill>
              </a:rPr>
              <a:t> = 1 to 250 </a:t>
            </a:r>
          </a:p>
          <a:p>
            <a:pPr lvl="1" eaLnBrk="1" hangingPunct="1">
              <a:buFontTx/>
              <a:buNone/>
            </a:pPr>
            <a:r>
              <a:rPr lang="en-US" altLang="en-US" sz="2000" dirty="0">
                <a:solidFill>
                  <a:schemeClr val="accent2"/>
                </a:solidFill>
              </a:rPr>
              <a:t>Thread 1 gets </a:t>
            </a:r>
            <a:r>
              <a:rPr lang="en-US" altLang="en-US" sz="2000" dirty="0" err="1">
                <a:solidFill>
                  <a:schemeClr val="accent2"/>
                </a:solidFill>
              </a:rPr>
              <a:t>i</a:t>
            </a:r>
            <a:r>
              <a:rPr lang="en-US" altLang="en-US" sz="2000" dirty="0">
                <a:solidFill>
                  <a:schemeClr val="accent2"/>
                </a:solidFill>
              </a:rPr>
              <a:t> = 251 to 500 </a:t>
            </a:r>
          </a:p>
          <a:p>
            <a:pPr lvl="1" eaLnBrk="1" hangingPunct="1">
              <a:buFontTx/>
              <a:buNone/>
            </a:pPr>
            <a:r>
              <a:rPr lang="en-US" altLang="en-US" sz="3200" dirty="0">
                <a:solidFill>
                  <a:schemeClr val="accent2"/>
                </a:solidFill>
              </a:rPr>
              <a:t>	  etc.</a:t>
            </a:r>
          </a:p>
          <a:p>
            <a:pPr eaLnBrk="1" hangingPunct="1"/>
            <a:endParaRPr lang="en-US" altLang="en-US" sz="2800" dirty="0">
              <a:solidFill>
                <a:schemeClr val="accent2"/>
              </a:solidFill>
            </a:endParaRPr>
          </a:p>
          <a:p>
            <a:pPr eaLnBrk="1" hangingPunct="1"/>
            <a:r>
              <a:rPr lang="en-US" altLang="en-US" sz="2800" b="1" dirty="0">
                <a:solidFill>
                  <a:srgbClr val="FF0000"/>
                </a:solidFill>
              </a:rPr>
              <a:t>Barrier implied at end of loop</a:t>
            </a:r>
          </a:p>
        </p:txBody>
      </p:sp>
      <p:sp>
        <p:nvSpPr>
          <p:cNvPr id="14340" name="Line 4">
            <a:extLst>
              <a:ext uri="{FF2B5EF4-FFF2-40B4-BE49-F238E27FC236}">
                <a16:creationId xmlns:a16="http://schemas.microsoft.com/office/drawing/2014/main" id="{27202292-BF14-82A7-E9E6-498C27B8383F}"/>
              </a:ext>
            </a:extLst>
          </p:cNvPr>
          <p:cNvSpPr>
            <a:spLocks noChangeShapeType="1"/>
          </p:cNvSpPr>
          <p:nvPr/>
        </p:nvSpPr>
        <p:spPr bwMode="auto">
          <a:xfrm>
            <a:off x="381000" y="1219200"/>
            <a:ext cx="8382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41" name="Line 5">
            <a:extLst>
              <a:ext uri="{FF2B5EF4-FFF2-40B4-BE49-F238E27FC236}">
                <a16:creationId xmlns:a16="http://schemas.microsoft.com/office/drawing/2014/main" id="{0BA49328-84FA-014A-B688-910835A62E04}"/>
              </a:ext>
            </a:extLst>
          </p:cNvPr>
          <p:cNvSpPr>
            <a:spLocks noChangeShapeType="1"/>
          </p:cNvSpPr>
          <p:nvPr/>
        </p:nvSpPr>
        <p:spPr bwMode="auto">
          <a:xfrm>
            <a:off x="381000" y="228600"/>
            <a:ext cx="0" cy="990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a:extLst>
              <a:ext uri="{FF2B5EF4-FFF2-40B4-BE49-F238E27FC236}">
                <a16:creationId xmlns:a16="http://schemas.microsoft.com/office/drawing/2014/main" id="{9DACBC2B-F9A9-2433-24C8-ECD715CA797B}"/>
              </a:ext>
            </a:extLst>
          </p:cNvPr>
          <p:cNvSpPr>
            <a:spLocks noGrp="1" noChangeArrowheads="1"/>
          </p:cNvSpPr>
          <p:nvPr>
            <p:ph type="title"/>
          </p:nvPr>
        </p:nvSpPr>
        <p:spPr/>
        <p:txBody>
          <a:bodyPr/>
          <a:lstStyle/>
          <a:p>
            <a:pPr eaLnBrk="1" hangingPunct="1">
              <a:defRPr/>
            </a:pPr>
            <a:r>
              <a:rPr lang="en-US"/>
              <a:t>Creating Parallel Regions</a:t>
            </a:r>
          </a:p>
        </p:txBody>
      </p:sp>
      <p:sp>
        <p:nvSpPr>
          <p:cNvPr id="26626" name="Rectangle 1027">
            <a:extLst>
              <a:ext uri="{FF2B5EF4-FFF2-40B4-BE49-F238E27FC236}">
                <a16:creationId xmlns:a16="http://schemas.microsoft.com/office/drawing/2014/main" id="{22A60A5D-9570-57E3-BF99-587BBE671773}"/>
              </a:ext>
            </a:extLst>
          </p:cNvPr>
          <p:cNvSpPr>
            <a:spLocks noGrp="1" noChangeArrowheads="1"/>
          </p:cNvSpPr>
          <p:nvPr>
            <p:ph idx="1"/>
          </p:nvPr>
        </p:nvSpPr>
        <p:spPr/>
        <p:txBody>
          <a:bodyPr>
            <a:normAutofit fontScale="92500" lnSpcReduction="10000"/>
          </a:bodyPr>
          <a:lstStyle/>
          <a:p>
            <a:pPr eaLnBrk="1" hangingPunct="1"/>
            <a:r>
              <a:rPr lang="en-US" altLang="en-US" sz="2800" dirty="0">
                <a:solidFill>
                  <a:srgbClr val="FF3300"/>
                </a:solidFill>
              </a:rPr>
              <a:t>Only one way</a:t>
            </a:r>
            <a:r>
              <a:rPr lang="en-US" altLang="en-US" sz="2800" dirty="0"/>
              <a:t> to create threads in OpenMP API:</a:t>
            </a:r>
          </a:p>
          <a:p>
            <a:pPr eaLnBrk="1" hangingPunct="1"/>
            <a:r>
              <a:rPr lang="en-US" altLang="en-US" sz="2800" dirty="0"/>
              <a:t>Fortran:</a:t>
            </a:r>
          </a:p>
          <a:p>
            <a:pPr lvl="1" eaLnBrk="1" hangingPunct="1">
              <a:buFontTx/>
              <a:buNone/>
            </a:pPr>
            <a:r>
              <a:rPr lang="en-US" altLang="en-US" sz="2400" dirty="0"/>
              <a:t>!$OMP parallel</a:t>
            </a:r>
          </a:p>
          <a:p>
            <a:pPr lvl="1" eaLnBrk="1" hangingPunct="1">
              <a:buFontTx/>
              <a:buNone/>
            </a:pPr>
            <a:r>
              <a:rPr lang="en-US" altLang="en-US" sz="2400" dirty="0"/>
              <a:t>	</a:t>
            </a:r>
            <a:r>
              <a:rPr lang="en-US" altLang="en-US" sz="2400" i="1" dirty="0"/>
              <a:t>&lt; code to be executed in parallel &gt;</a:t>
            </a:r>
            <a:endParaRPr lang="en-US" altLang="en-US" sz="2400" dirty="0"/>
          </a:p>
          <a:p>
            <a:pPr lvl="1" eaLnBrk="1" hangingPunct="1">
              <a:buFontTx/>
              <a:buNone/>
            </a:pPr>
            <a:r>
              <a:rPr lang="en-US" altLang="en-US" sz="2400" dirty="0"/>
              <a:t>!$OMP end parallel</a:t>
            </a:r>
          </a:p>
          <a:p>
            <a:pPr eaLnBrk="1" hangingPunct="1"/>
            <a:r>
              <a:rPr lang="en-US" altLang="en-US" sz="2800" dirty="0"/>
              <a:t>C</a:t>
            </a:r>
          </a:p>
          <a:p>
            <a:pPr lvl="1" eaLnBrk="1" hangingPunct="1">
              <a:buFontTx/>
              <a:buNone/>
            </a:pPr>
            <a:r>
              <a:rPr lang="en-US" altLang="en-US" sz="2400" dirty="0">
                <a:solidFill>
                  <a:srgbClr val="00B050"/>
                </a:solidFill>
              </a:rPr>
              <a:t>#pragma </a:t>
            </a:r>
            <a:r>
              <a:rPr lang="en-US" altLang="en-US" sz="2400" dirty="0" err="1">
                <a:solidFill>
                  <a:srgbClr val="00B050"/>
                </a:solidFill>
              </a:rPr>
              <a:t>omp</a:t>
            </a:r>
            <a:r>
              <a:rPr lang="en-US" altLang="en-US" sz="2400" dirty="0">
                <a:solidFill>
                  <a:srgbClr val="00B050"/>
                </a:solidFill>
              </a:rPr>
              <a:t> parallel</a:t>
            </a:r>
          </a:p>
          <a:p>
            <a:pPr lvl="1" eaLnBrk="1" hangingPunct="1">
              <a:buFontTx/>
              <a:buNone/>
            </a:pPr>
            <a:r>
              <a:rPr lang="en-US" altLang="en-US" sz="2400" dirty="0">
                <a:solidFill>
                  <a:srgbClr val="00B050"/>
                </a:solidFill>
              </a:rPr>
              <a:t>{</a:t>
            </a:r>
          </a:p>
          <a:p>
            <a:pPr lvl="1" eaLnBrk="1" hangingPunct="1">
              <a:buFontTx/>
              <a:buNone/>
            </a:pPr>
            <a:r>
              <a:rPr lang="en-US" altLang="en-US" sz="2400" dirty="0">
                <a:solidFill>
                  <a:srgbClr val="00B050"/>
                </a:solidFill>
              </a:rPr>
              <a:t>	</a:t>
            </a:r>
            <a:r>
              <a:rPr lang="en-US" altLang="en-US" sz="2400" i="1" dirty="0">
                <a:solidFill>
                  <a:srgbClr val="00B050"/>
                </a:solidFill>
              </a:rPr>
              <a:t>code to be executed by each thread</a:t>
            </a:r>
            <a:endParaRPr lang="en-US" altLang="en-US" sz="2400" dirty="0">
              <a:solidFill>
                <a:srgbClr val="00B050"/>
              </a:solidFill>
            </a:endParaRPr>
          </a:p>
          <a:p>
            <a:pPr lvl="1" eaLnBrk="1" hangingPunct="1">
              <a:buFontTx/>
              <a:buNone/>
            </a:pPr>
            <a:r>
              <a:rPr lang="en-US" altLang="en-US" sz="2400" dirty="0">
                <a:solidFill>
                  <a:srgbClr val="00B050"/>
                </a:solidFill>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6D54180F-3D78-0AF6-C374-7B6C67D53760}"/>
              </a:ext>
            </a:extLst>
          </p:cNvPr>
          <p:cNvSpPr>
            <a:spLocks noGrp="1" noChangeArrowheads="1"/>
          </p:cNvSpPr>
          <p:nvPr>
            <p:ph type="title"/>
          </p:nvPr>
        </p:nvSpPr>
        <p:spPr/>
        <p:txBody>
          <a:bodyPr>
            <a:normAutofit/>
          </a:bodyPr>
          <a:lstStyle/>
          <a:p>
            <a:pPr eaLnBrk="1" hangingPunct="1">
              <a:defRPr/>
            </a:pPr>
            <a:r>
              <a:rPr lang="en-US"/>
              <a:t>Comparison of Programming Models</a:t>
            </a:r>
          </a:p>
        </p:txBody>
      </p:sp>
      <p:graphicFrame>
        <p:nvGraphicFramePr>
          <p:cNvPr id="92501" name="Group 341">
            <a:extLst>
              <a:ext uri="{FF2B5EF4-FFF2-40B4-BE49-F238E27FC236}">
                <a16:creationId xmlns:a16="http://schemas.microsoft.com/office/drawing/2014/main" id="{FA5CCD37-77EB-61FE-CC12-9EAC05EE0967}"/>
              </a:ext>
            </a:extLst>
          </p:cNvPr>
          <p:cNvGraphicFramePr>
            <a:graphicFrameLocks noGrp="1"/>
          </p:cNvGraphicFramePr>
          <p:nvPr>
            <p:ph idx="1"/>
            <p:extLst>
              <p:ext uri="{D42A27DB-BD31-4B8C-83A1-F6EECF244321}">
                <p14:modId xmlns:p14="http://schemas.microsoft.com/office/powerpoint/2010/main" val="1847735378"/>
              </p:ext>
            </p:extLst>
          </p:nvPr>
        </p:nvGraphicFramePr>
        <p:xfrm>
          <a:off x="228600" y="1600200"/>
          <a:ext cx="8763000" cy="4421189"/>
        </p:xfrm>
        <a:graphic>
          <a:graphicData uri="http://schemas.openxmlformats.org/drawingml/2006/table">
            <a:tbl>
              <a:tblPr/>
              <a:tblGrid>
                <a:gridCol w="2921000">
                  <a:extLst>
                    <a:ext uri="{9D8B030D-6E8A-4147-A177-3AD203B41FA5}">
                      <a16:colId xmlns:a16="http://schemas.microsoft.com/office/drawing/2014/main" val="20000"/>
                    </a:ext>
                  </a:extLst>
                </a:gridCol>
                <a:gridCol w="29210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2"/>
                    </a:ext>
                  </a:extLst>
                </a:gridCol>
              </a:tblGrid>
              <a:tr h="685830">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FF3300"/>
                          </a:solidFill>
                          <a:effectLst/>
                          <a:latin typeface="Trebuchet MS" pitchFamily="34" charset="0"/>
                          <a:cs typeface="Arial" charset="0"/>
                        </a:rPr>
                        <a:t>Feature</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FF3300"/>
                          </a:solidFill>
                          <a:effectLst/>
                          <a:latin typeface="Trebuchet MS" pitchFamily="34" charset="0"/>
                          <a:cs typeface="Arial" charset="0"/>
                        </a:rPr>
                        <a:t>Open MP</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FF3300"/>
                          </a:solidFill>
                          <a:effectLst/>
                          <a:latin typeface="Trebuchet MS" pitchFamily="34" charset="0"/>
                          <a:cs typeface="Arial" charset="0"/>
                        </a:rPr>
                        <a:t>MPI</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0"/>
                  </a:ext>
                </a:extLst>
              </a:tr>
              <a:tr h="685830">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Portable</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1"/>
                  </a:ext>
                </a:extLst>
              </a:tr>
              <a:tr h="685830">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Scalable</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less so</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2"/>
                  </a:ext>
                </a:extLst>
              </a:tr>
              <a:tr h="859573">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Incremental Parallelization</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no</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3"/>
                  </a:ext>
                </a:extLst>
              </a:tr>
              <a:tr h="859573">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Fortran/C/C++ Bindings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4"/>
                  </a:ext>
                </a:extLst>
              </a:tr>
              <a:tr h="644553">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High Level</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yes</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90000"/>
                        </a:lnSpc>
                        <a:spcBef>
                          <a:spcPct val="20000"/>
                        </a:spcBef>
                        <a:spcAft>
                          <a:spcPct val="20000"/>
                        </a:spcAft>
                        <a:buClr>
                          <a:srgbClr val="336699"/>
                        </a:buClr>
                        <a:buSzPct val="115000"/>
                        <a:buFont typeface="Wingdings" pitchFamily="2" charset="2"/>
                        <a:buNone/>
                        <a:tabLst/>
                      </a:pPr>
                      <a:r>
                        <a:rPr kumimoji="0" lang="en-US" sz="2800" b="0" i="0" u="none" strike="noStrike" cap="none" normalizeH="0" baseline="0">
                          <a:ln>
                            <a:noFill/>
                          </a:ln>
                          <a:solidFill>
                            <a:srgbClr val="000000"/>
                          </a:solidFill>
                          <a:effectLst/>
                          <a:latin typeface="Trebuchet MS" pitchFamily="34" charset="0"/>
                          <a:cs typeface="Arial" charset="0"/>
                        </a:rPr>
                        <a:t>mid level</a:t>
                      </a:r>
                    </a:p>
                  </a:txBody>
                  <a:tcPr marT="45722" marB="4572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AD65-EBC4-246D-DC70-188F22F561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7A5C12-705A-14CA-58A7-8636E04F2AF9}"/>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8DC7D38C-58C8-754A-C6EC-F0000ACDA117}"/>
              </a:ext>
            </a:extLst>
          </p:cNvPr>
          <p:cNvPicPr>
            <a:picLocks noChangeAspect="1"/>
          </p:cNvPicPr>
          <p:nvPr/>
        </p:nvPicPr>
        <p:blipFill>
          <a:blip r:embed="rId2"/>
          <a:stretch>
            <a:fillRect/>
          </a:stretch>
        </p:blipFill>
        <p:spPr>
          <a:xfrm>
            <a:off x="152400" y="883009"/>
            <a:ext cx="8366760" cy="4648200"/>
          </a:xfrm>
          <a:prstGeom prst="rect">
            <a:avLst/>
          </a:prstGeom>
        </p:spPr>
      </p:pic>
    </p:spTree>
    <p:extLst>
      <p:ext uri="{BB962C8B-B14F-4D97-AF65-F5344CB8AC3E}">
        <p14:creationId xmlns:p14="http://schemas.microsoft.com/office/powerpoint/2010/main" val="877616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E7D026-343E-2EB7-DA66-D2ED9880FE32}"/>
              </a:ext>
            </a:extLst>
          </p:cNvPr>
          <p:cNvSpPr txBox="1"/>
          <p:nvPr/>
        </p:nvSpPr>
        <p:spPr>
          <a:xfrm>
            <a:off x="685800" y="76200"/>
            <a:ext cx="8382000" cy="4708981"/>
          </a:xfrm>
          <a:prstGeom prst="rect">
            <a:avLst/>
          </a:prstGeom>
          <a:noFill/>
        </p:spPr>
        <p:txBody>
          <a:bodyPr wrap="square">
            <a:spAutoFit/>
          </a:bodyPr>
          <a:lstStyle/>
          <a:p>
            <a:r>
              <a:rPr lang="en-IN" sz="2000" dirty="0"/>
              <a:t>// OpenMP program to print </a:t>
            </a:r>
            <a:r>
              <a:rPr lang="en-IN" sz="2000"/>
              <a:t>Hello World using </a:t>
            </a:r>
            <a:r>
              <a:rPr lang="en-IN" sz="2000" dirty="0"/>
              <a:t>C language</a:t>
            </a:r>
          </a:p>
          <a:p>
            <a:endParaRPr lang="en-IN" sz="2000" dirty="0"/>
          </a:p>
          <a:p>
            <a:endParaRPr lang="en-IN" sz="2000" dirty="0"/>
          </a:p>
          <a:p>
            <a:r>
              <a:rPr lang="en-IN" sz="2000" dirty="0"/>
              <a:t>#include &lt;</a:t>
            </a:r>
            <a:r>
              <a:rPr lang="en-IN" sz="2000" dirty="0" err="1"/>
              <a:t>omp.</a:t>
            </a:r>
            <a:r>
              <a:rPr lang="en-IN" sz="2000" err="1"/>
              <a:t>h</a:t>
            </a:r>
            <a:r>
              <a:rPr lang="en-IN" sz="2000"/>
              <a:t>&gt;</a:t>
            </a:r>
            <a:endParaRPr lang="en-IN" sz="2000" dirty="0"/>
          </a:p>
          <a:p>
            <a:r>
              <a:rPr lang="en-IN" sz="2000" dirty="0"/>
              <a:t>#include &lt;</a:t>
            </a:r>
            <a:r>
              <a:rPr lang="en-IN" sz="2000" dirty="0" err="1"/>
              <a:t>stdio.h</a:t>
            </a:r>
            <a:r>
              <a:rPr lang="en-IN" sz="2000" dirty="0"/>
              <a:t>&gt;</a:t>
            </a:r>
          </a:p>
          <a:p>
            <a:r>
              <a:rPr lang="en-IN" sz="2000" dirty="0"/>
              <a:t>#include &lt;</a:t>
            </a:r>
            <a:r>
              <a:rPr lang="en-IN" sz="2000" dirty="0" err="1"/>
              <a:t>stdlib.h</a:t>
            </a:r>
            <a:r>
              <a:rPr lang="en-IN" sz="2000" dirty="0"/>
              <a:t>&gt;</a:t>
            </a:r>
          </a:p>
          <a:p>
            <a:endParaRPr lang="en-IN" sz="2000" dirty="0"/>
          </a:p>
          <a:p>
            <a:r>
              <a:rPr lang="en-IN" sz="2000" dirty="0"/>
              <a:t>int main(int </a:t>
            </a:r>
            <a:r>
              <a:rPr lang="en-IN" sz="2000" dirty="0" err="1"/>
              <a:t>argc</a:t>
            </a:r>
            <a:r>
              <a:rPr lang="en-IN" sz="2000" dirty="0"/>
              <a:t>, char* </a:t>
            </a:r>
            <a:r>
              <a:rPr lang="en-IN" sz="2000" err="1"/>
              <a:t>argv</a:t>
            </a:r>
            <a:r>
              <a:rPr lang="en-IN" sz="2000"/>
              <a:t>[]) {</a:t>
            </a:r>
            <a:endParaRPr lang="en-IN" sz="2000" dirty="0"/>
          </a:p>
          <a:p>
            <a:r>
              <a:rPr lang="en-IN" sz="2000" dirty="0"/>
              <a:t>	// Beginning of parallel region</a:t>
            </a:r>
          </a:p>
          <a:p>
            <a:r>
              <a:rPr lang="en-IN" sz="2000" dirty="0"/>
              <a:t>	#pragma </a:t>
            </a:r>
            <a:r>
              <a:rPr lang="en-IN" sz="2000" dirty="0" err="1"/>
              <a:t>omp</a:t>
            </a:r>
            <a:r>
              <a:rPr lang="en-IN" sz="2000" dirty="0"/>
              <a:t> parallel</a:t>
            </a:r>
          </a:p>
          <a:p>
            <a:r>
              <a:rPr lang="en-IN" sz="2000"/>
              <a:t>	{</a:t>
            </a:r>
            <a:endParaRPr lang="en-IN" sz="2000" dirty="0"/>
          </a:p>
          <a:p>
            <a:r>
              <a:rPr lang="en-IN" sz="2000" dirty="0"/>
              <a:t>		</a:t>
            </a:r>
            <a:r>
              <a:rPr lang="en-IN" sz="2000" dirty="0" err="1"/>
              <a:t>printf</a:t>
            </a:r>
            <a:r>
              <a:rPr lang="en-IN" sz="2000" dirty="0"/>
              <a:t>("Hello World... from thread = %d\</a:t>
            </a:r>
            <a:r>
              <a:rPr lang="en-IN" sz="2000"/>
              <a:t>n", omp</a:t>
            </a:r>
            <a:r>
              <a:rPr lang="en-IN" sz="2000" dirty="0" err="1"/>
              <a:t>_get_thread_num</a:t>
            </a:r>
            <a:r>
              <a:rPr lang="en-IN" sz="2000" dirty="0"/>
              <a:t>());</a:t>
            </a:r>
          </a:p>
          <a:p>
            <a:r>
              <a:rPr lang="en-IN" sz="2000" dirty="0"/>
              <a:t>	}</a:t>
            </a:r>
          </a:p>
          <a:p>
            <a:r>
              <a:rPr lang="en-IN" sz="2000" dirty="0"/>
              <a:t>	// Ending of parallel region</a:t>
            </a:r>
          </a:p>
          <a:p>
            <a:r>
              <a:rPr lang="en-IN" sz="2000" dirty="0"/>
              <a:t>}</a:t>
            </a:r>
          </a:p>
        </p:txBody>
      </p:sp>
    </p:spTree>
    <p:extLst>
      <p:ext uri="{BB962C8B-B14F-4D97-AF65-F5344CB8AC3E}">
        <p14:creationId xmlns:p14="http://schemas.microsoft.com/office/powerpoint/2010/main" val="406002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78B584EF-5F92-8653-9696-17D3D8329FAA}"/>
              </a:ext>
            </a:extLst>
          </p:cNvPr>
          <p:cNvSpPr>
            <a:spLocks noGrp="1" noChangeArrowheads="1"/>
          </p:cNvSpPr>
          <p:nvPr>
            <p:ph type="title"/>
          </p:nvPr>
        </p:nvSpPr>
        <p:spPr>
          <a:xfrm>
            <a:off x="2401888" y="0"/>
            <a:ext cx="6742112" cy="1000125"/>
          </a:xfrm>
        </p:spPr>
        <p:txBody>
          <a:bodyPr/>
          <a:lstStyle/>
          <a:p>
            <a:pPr eaLnBrk="1" hangingPunct="1">
              <a:defRPr/>
            </a:pPr>
            <a:r>
              <a:rPr lang="en-US" dirty="0"/>
              <a:t>Compiling</a:t>
            </a:r>
          </a:p>
        </p:txBody>
      </p:sp>
      <p:sp>
        <p:nvSpPr>
          <p:cNvPr id="30723" name="Rectangle 3">
            <a:extLst>
              <a:ext uri="{FF2B5EF4-FFF2-40B4-BE49-F238E27FC236}">
                <a16:creationId xmlns:a16="http://schemas.microsoft.com/office/drawing/2014/main" id="{71670748-47D9-8ECC-41EA-6BAEE6A9484E}"/>
              </a:ext>
            </a:extLst>
          </p:cNvPr>
          <p:cNvSpPr>
            <a:spLocks noGrp="1" noChangeArrowheads="1"/>
          </p:cNvSpPr>
          <p:nvPr>
            <p:ph type="body" idx="1"/>
          </p:nvPr>
        </p:nvSpPr>
        <p:spPr>
          <a:xfrm>
            <a:off x="1600200" y="1257300"/>
            <a:ext cx="7543800" cy="5257800"/>
          </a:xfrm>
        </p:spPr>
        <p:txBody>
          <a:bodyPr>
            <a:normAutofit/>
          </a:bodyPr>
          <a:lstStyle/>
          <a:p>
            <a:pPr eaLnBrk="1" hangingPunct="1">
              <a:buFont typeface="Wingdings" panose="05000000000000000000" pitchFamily="2" charset="2"/>
              <a:buNone/>
            </a:pPr>
            <a:r>
              <a:rPr lang="en-US" altLang="en-US" sz="3600" dirty="0"/>
              <a:t>Intel (</a:t>
            </a:r>
            <a:r>
              <a:rPr lang="en-US" altLang="en-US" sz="3600" dirty="0" err="1"/>
              <a:t>icc</a:t>
            </a:r>
            <a:r>
              <a:rPr lang="en-US" altLang="en-US" sz="3600" dirty="0"/>
              <a:t>, </a:t>
            </a:r>
            <a:r>
              <a:rPr lang="en-US" altLang="en-US" sz="3600" dirty="0" err="1"/>
              <a:t>ifort</a:t>
            </a:r>
            <a:r>
              <a:rPr lang="en-US" altLang="en-US" sz="3600" dirty="0"/>
              <a:t>, </a:t>
            </a:r>
            <a:r>
              <a:rPr lang="en-US" altLang="en-US" sz="3600" dirty="0" err="1"/>
              <a:t>icpc</a:t>
            </a:r>
            <a:r>
              <a:rPr lang="en-US" altLang="en-US" sz="3600" dirty="0"/>
              <a:t>)</a:t>
            </a:r>
          </a:p>
          <a:p>
            <a:pPr lvl="1" eaLnBrk="1" hangingPunct="1"/>
            <a:r>
              <a:rPr lang="en-US" altLang="en-US" sz="2800" dirty="0"/>
              <a:t>-</a:t>
            </a:r>
            <a:r>
              <a:rPr lang="en-US" altLang="en-US" sz="2800" dirty="0" err="1"/>
              <a:t>openmp</a:t>
            </a:r>
            <a:endParaRPr lang="en-US" altLang="en-US" sz="2800" dirty="0">
              <a:solidFill>
                <a:schemeClr val="hlink"/>
              </a:solidFill>
            </a:endParaRPr>
          </a:p>
          <a:p>
            <a:pPr eaLnBrk="1" hangingPunct="1">
              <a:buFont typeface="Wingdings" panose="05000000000000000000" pitchFamily="2" charset="2"/>
              <a:buNone/>
            </a:pPr>
            <a:r>
              <a:rPr lang="en-US" altLang="en-US" sz="3600" dirty="0"/>
              <a:t>PGI (</a:t>
            </a:r>
            <a:r>
              <a:rPr lang="en-US" altLang="en-US" sz="3600" dirty="0" err="1"/>
              <a:t>pgcc</a:t>
            </a:r>
            <a:r>
              <a:rPr lang="en-US" altLang="en-US" sz="3600" dirty="0"/>
              <a:t>, pgf90, …)</a:t>
            </a:r>
          </a:p>
          <a:p>
            <a:pPr lvl="1" eaLnBrk="1" hangingPunct="1"/>
            <a:r>
              <a:rPr lang="en-US" altLang="en-US" sz="2800" dirty="0"/>
              <a:t>-</a:t>
            </a:r>
            <a:r>
              <a:rPr lang="en-US" altLang="en-US" sz="2800" dirty="0" err="1"/>
              <a:t>mp</a:t>
            </a:r>
            <a:endParaRPr lang="en-US" altLang="en-US" sz="2800" dirty="0"/>
          </a:p>
          <a:p>
            <a:pPr eaLnBrk="1" hangingPunct="1">
              <a:buFont typeface="Wingdings" panose="05000000000000000000" pitchFamily="2" charset="2"/>
              <a:buNone/>
            </a:pPr>
            <a:r>
              <a:rPr lang="en-US" altLang="en-US" sz="3600" dirty="0"/>
              <a:t>GNU (</a:t>
            </a:r>
            <a:r>
              <a:rPr lang="en-US" altLang="en-US" sz="3600" dirty="0" err="1"/>
              <a:t>gcc</a:t>
            </a:r>
            <a:r>
              <a:rPr lang="en-US" altLang="en-US" sz="3600" dirty="0"/>
              <a:t>, </a:t>
            </a:r>
            <a:r>
              <a:rPr lang="en-US" altLang="en-US" sz="3600" dirty="0" err="1"/>
              <a:t>gfortran</a:t>
            </a:r>
            <a:r>
              <a:rPr lang="en-US" altLang="en-US" sz="3600" dirty="0"/>
              <a:t>, g++)</a:t>
            </a:r>
          </a:p>
          <a:p>
            <a:pPr lvl="1" eaLnBrk="1" hangingPunct="1"/>
            <a:r>
              <a:rPr lang="en-US" altLang="en-US" sz="2800" b="1" u="sng" dirty="0">
                <a:solidFill>
                  <a:srgbClr val="00B050"/>
                </a:solidFill>
              </a:rPr>
              <a:t>-</a:t>
            </a:r>
            <a:r>
              <a:rPr lang="en-US" altLang="en-US" sz="2800" b="1" u="sng" dirty="0" err="1">
                <a:solidFill>
                  <a:srgbClr val="00B050"/>
                </a:solidFill>
              </a:rPr>
              <a:t>fopenmp</a:t>
            </a:r>
            <a:endParaRPr lang="en-US" altLang="en-US" sz="2800" b="1" u="sng" dirty="0">
              <a:solidFill>
                <a:srgbClr val="00B050"/>
              </a:solidFill>
            </a:endParaRPr>
          </a:p>
          <a:p>
            <a:pPr lvl="1" eaLnBrk="1" hangingPunct="1"/>
            <a:r>
              <a:rPr lang="en-US" altLang="en-US" sz="2800" dirty="0"/>
              <a:t>need version </a:t>
            </a:r>
            <a:r>
              <a:rPr lang="en-US" altLang="en-US" sz="2800" dirty="0">
                <a:solidFill>
                  <a:srgbClr val="FF3300"/>
                </a:solidFill>
              </a:rPr>
              <a:t>4.2 or later</a:t>
            </a:r>
          </a:p>
          <a:p>
            <a:pPr lvl="1" eaLnBrk="1" hangingPunct="1"/>
            <a:r>
              <a:rPr lang="en-US" altLang="en-US" sz="2800" dirty="0">
                <a:solidFill>
                  <a:srgbClr val="FF3300"/>
                </a:solidFill>
              </a:rPr>
              <a:t>g95</a:t>
            </a:r>
            <a:r>
              <a:rPr lang="en-US" altLang="en-US" sz="2800" dirty="0"/>
              <a:t> was based on GCC but branched off</a:t>
            </a:r>
          </a:p>
          <a:p>
            <a:pPr lvl="2" eaLnBrk="1" hangingPunct="1"/>
            <a:r>
              <a:rPr lang="en-US" altLang="en-US" sz="2000" dirty="0"/>
              <a:t>I don’t think it has Open MP support</a:t>
            </a:r>
          </a:p>
        </p:txBody>
      </p:sp>
      <p:pic>
        <p:nvPicPr>
          <p:cNvPr id="30724" name="Picture 4" descr="PGIlogo">
            <a:extLst>
              <a:ext uri="{FF2B5EF4-FFF2-40B4-BE49-F238E27FC236}">
                <a16:creationId xmlns:a16="http://schemas.microsoft.com/office/drawing/2014/main" id="{F52AA244-3725-AB60-23A9-D4FE0EA83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67000"/>
            <a:ext cx="7953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intel_BlueOnWhite_Logo">
            <a:extLst>
              <a:ext uri="{FF2B5EF4-FFF2-40B4-BE49-F238E27FC236}">
                <a16:creationId xmlns:a16="http://schemas.microsoft.com/office/drawing/2014/main" id="{8E5FF48D-A638-6E76-5E7A-8C76D0E2E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12033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descr="The_GNU_logo">
            <a:extLst>
              <a:ext uri="{FF2B5EF4-FFF2-40B4-BE49-F238E27FC236}">
                <a16:creationId xmlns:a16="http://schemas.microsoft.com/office/drawing/2014/main" id="{56A03A53-215D-A4F9-5A63-9F741805C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3886200"/>
            <a:ext cx="9366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6526BF-594C-44EF-82E7-D67EF311C890}"/>
              </a:ext>
            </a:extLst>
          </p:cNvPr>
          <p:cNvPicPr>
            <a:picLocks noChangeAspect="1"/>
          </p:cNvPicPr>
          <p:nvPr/>
        </p:nvPicPr>
        <p:blipFill>
          <a:blip r:embed="rId2"/>
          <a:stretch>
            <a:fillRect/>
          </a:stretch>
        </p:blipFill>
        <p:spPr>
          <a:xfrm>
            <a:off x="1045869" y="0"/>
            <a:ext cx="7052261" cy="6858000"/>
          </a:xfrm>
          <a:prstGeom prst="rect">
            <a:avLst/>
          </a:prstGeom>
        </p:spPr>
      </p:pic>
    </p:spTree>
    <p:extLst>
      <p:ext uri="{BB962C8B-B14F-4D97-AF65-F5344CB8AC3E}">
        <p14:creationId xmlns:p14="http://schemas.microsoft.com/office/powerpoint/2010/main" val="140513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1FA2611F-4337-25AB-0181-782D64A6D570}"/>
              </a:ext>
            </a:extLst>
          </p:cNvPr>
          <p:cNvSpPr>
            <a:spLocks noGrp="1" noChangeArrowheads="1"/>
          </p:cNvSpPr>
          <p:nvPr>
            <p:ph type="title"/>
          </p:nvPr>
        </p:nvSpPr>
        <p:spPr/>
        <p:txBody>
          <a:bodyPr/>
          <a:lstStyle/>
          <a:p>
            <a:pPr eaLnBrk="1" hangingPunct="1">
              <a:defRPr/>
            </a:pPr>
            <a:r>
              <a:rPr lang="en-US"/>
              <a:t>Specifying threads</a:t>
            </a:r>
          </a:p>
        </p:txBody>
      </p:sp>
      <p:sp>
        <p:nvSpPr>
          <p:cNvPr id="33795" name="Rectangle 3">
            <a:extLst>
              <a:ext uri="{FF2B5EF4-FFF2-40B4-BE49-F238E27FC236}">
                <a16:creationId xmlns:a16="http://schemas.microsoft.com/office/drawing/2014/main" id="{61971E76-EE38-B6C0-E112-3E4C3222E8A9}"/>
              </a:ext>
            </a:extLst>
          </p:cNvPr>
          <p:cNvSpPr>
            <a:spLocks noGrp="1" noChangeArrowheads="1"/>
          </p:cNvSpPr>
          <p:nvPr>
            <p:ph type="body" idx="1"/>
          </p:nvPr>
        </p:nvSpPr>
        <p:spPr>
          <a:xfrm>
            <a:off x="790219" y="1828800"/>
            <a:ext cx="7675356" cy="4572000"/>
          </a:xfrm>
        </p:spPr>
        <p:txBody>
          <a:bodyPr>
            <a:normAutofit/>
          </a:bodyPr>
          <a:lstStyle/>
          <a:p>
            <a:pPr eaLnBrk="1" hangingPunct="1"/>
            <a:r>
              <a:rPr lang="en-US" altLang="en-US" sz="2800" b="1" dirty="0">
                <a:solidFill>
                  <a:srgbClr val="00B050"/>
                </a:solidFill>
              </a:rPr>
              <a:t>The simplest way to specify the number of threads used on a parallel region is to set the environment variable </a:t>
            </a:r>
            <a:r>
              <a:rPr lang="en-US" altLang="en-US" sz="2800" dirty="0"/>
              <a:t>(in the shell where the program is executing)</a:t>
            </a:r>
          </a:p>
          <a:p>
            <a:pPr lvl="1" eaLnBrk="1" hangingPunct="1"/>
            <a:r>
              <a:rPr lang="en-US" altLang="en-US" sz="2400" b="1" dirty="0">
                <a:solidFill>
                  <a:srgbClr val="FF0000"/>
                </a:solidFill>
              </a:rPr>
              <a:t>OMP_NUM_THREADS</a:t>
            </a:r>
          </a:p>
          <a:p>
            <a:pPr eaLnBrk="1" hangingPunct="1"/>
            <a:r>
              <a:rPr lang="en-US" altLang="en-US" sz="2800" dirty="0"/>
              <a:t>For example, in </a:t>
            </a:r>
            <a:r>
              <a:rPr lang="en-US" altLang="en-US" sz="2800" dirty="0" err="1">
                <a:hlinkClick r:id="rId2"/>
              </a:rPr>
              <a:t>csh</a:t>
            </a:r>
            <a:r>
              <a:rPr lang="en-US" altLang="en-US" sz="2800">
                <a:hlinkClick r:id="rId2"/>
              </a:rPr>
              <a:t>/tcsh </a:t>
            </a:r>
            <a:endParaRPr lang="en-US" altLang="en-US" sz="2800" dirty="0"/>
          </a:p>
          <a:p>
            <a:pPr lvl="1" eaLnBrk="1" hangingPunct="1"/>
            <a:r>
              <a:rPr lang="en-US" altLang="en-US" sz="2400" b="1" dirty="0" err="1">
                <a:solidFill>
                  <a:srgbClr val="FF0000"/>
                </a:solidFill>
              </a:rPr>
              <a:t>setenv</a:t>
            </a:r>
            <a:r>
              <a:rPr lang="en-US" altLang="en-US" sz="2400" b="1" dirty="0">
                <a:solidFill>
                  <a:srgbClr val="FF0000"/>
                </a:solidFill>
              </a:rPr>
              <a:t> OMP_NUM_THREADS 4</a:t>
            </a:r>
          </a:p>
          <a:p>
            <a:pPr eaLnBrk="1" hangingPunct="1"/>
            <a:r>
              <a:rPr lang="en-US" altLang="en-US" sz="2800" dirty="0"/>
              <a:t>in bash</a:t>
            </a:r>
          </a:p>
          <a:p>
            <a:pPr lvl="1" eaLnBrk="1" hangingPunct="1"/>
            <a:r>
              <a:rPr lang="en-US" altLang="en-US" sz="2400"/>
              <a:t>export OMP_NUM_THREADS=4</a:t>
            </a:r>
            <a:endParaRPr lang="en-US" altLang="en-US" sz="2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283A0-87D2-4C0D-99D2-04C341D30735}"/>
              </a:ext>
            </a:extLst>
          </p:cNvPr>
          <p:cNvSpPr>
            <a:spLocks noGrp="1"/>
          </p:cNvSpPr>
          <p:nvPr>
            <p:ph type="title"/>
          </p:nvPr>
        </p:nvSpPr>
        <p:spPr/>
        <p:txBody>
          <a:bodyPr/>
          <a:lstStyle/>
          <a:p>
            <a:r>
              <a:rPr lang="en-US" dirty="0"/>
              <a:t>Using OpenMP to write multithreaded programs</a:t>
            </a:r>
          </a:p>
        </p:txBody>
      </p:sp>
      <p:sp>
        <p:nvSpPr>
          <p:cNvPr id="3" name="Content Placeholder 2">
            <a:extLst>
              <a:ext uri="{FF2B5EF4-FFF2-40B4-BE49-F238E27FC236}">
                <a16:creationId xmlns:a16="http://schemas.microsoft.com/office/drawing/2014/main" id="{3F7E4FFF-9772-454D-9C79-630D163BFF0B}"/>
              </a:ext>
            </a:extLst>
          </p:cNvPr>
          <p:cNvSpPr>
            <a:spLocks noGrp="1"/>
          </p:cNvSpPr>
          <p:nvPr>
            <p:ph idx="1"/>
          </p:nvPr>
        </p:nvSpPr>
        <p:spPr>
          <a:xfrm>
            <a:off x="609600" y="2072542"/>
            <a:ext cx="8286750" cy="4402931"/>
          </a:xfrm>
        </p:spPr>
        <p:txBody>
          <a:bodyPr>
            <a:normAutofit fontScale="92500"/>
          </a:bodyPr>
          <a:lstStyle/>
          <a:p>
            <a:r>
              <a:rPr lang="en-US" sz="2400" b="1" dirty="0">
                <a:solidFill>
                  <a:srgbClr val="FF0000"/>
                </a:solidFill>
              </a:rPr>
              <a:t>Parallel program running on a shared memory multiprocessor usually consists of multiple threads. </a:t>
            </a:r>
          </a:p>
          <a:p>
            <a:r>
              <a:rPr lang="en-US" sz="2400" dirty="0"/>
              <a:t>The number of threads may vary during program execution </a:t>
            </a:r>
            <a:r>
              <a:rPr lang="en-US" sz="2400" b="1" dirty="0">
                <a:solidFill>
                  <a:srgbClr val="00B050"/>
                </a:solidFill>
              </a:rPr>
              <a:t>but at any time each thread is being executed on one logical core. </a:t>
            </a:r>
          </a:p>
          <a:p>
            <a:r>
              <a:rPr lang="en-US" sz="2400" dirty="0"/>
              <a:t>If there are less threads than logical cores, some logical cores are kept idle and the system is not fully utilized. </a:t>
            </a:r>
          </a:p>
          <a:p>
            <a:r>
              <a:rPr lang="en-US" sz="2400" dirty="0"/>
              <a:t>If there are more threads than logical cores, the operating system applies multitasking among threads running on the same logical cores. </a:t>
            </a:r>
          </a:p>
          <a:p>
            <a:r>
              <a:rPr lang="en-US" sz="2400" dirty="0"/>
              <a:t>During program execution the operating system may perform load balancing,</a:t>
            </a:r>
          </a:p>
          <a:p>
            <a:pPr lvl="1"/>
            <a:r>
              <a:rPr lang="en-US" sz="1800" dirty="0"/>
              <a:t> i.e., it may migrate threads from one logical core to another in an attempt to keep all logical cores equally utilized.</a:t>
            </a:r>
          </a:p>
        </p:txBody>
      </p:sp>
    </p:spTree>
    <p:extLst>
      <p:ext uri="{BB962C8B-B14F-4D97-AF65-F5344CB8AC3E}">
        <p14:creationId xmlns:p14="http://schemas.microsoft.com/office/powerpoint/2010/main" val="306857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F963-0409-4C79-99A6-48D28FA7B6CC}"/>
              </a:ext>
            </a:extLst>
          </p:cNvPr>
          <p:cNvSpPr>
            <a:spLocks noGrp="1"/>
          </p:cNvSpPr>
          <p:nvPr>
            <p:ph type="title"/>
          </p:nvPr>
        </p:nvSpPr>
        <p:spPr/>
        <p:txBody>
          <a:bodyPr/>
          <a:lstStyle/>
          <a:p>
            <a:r>
              <a:rPr lang="en-US" dirty="0"/>
              <a:t>Using OpenMP to write multithreaded programs</a:t>
            </a:r>
          </a:p>
        </p:txBody>
      </p:sp>
      <p:sp>
        <p:nvSpPr>
          <p:cNvPr id="3" name="Content Placeholder 2">
            <a:extLst>
              <a:ext uri="{FF2B5EF4-FFF2-40B4-BE49-F238E27FC236}">
                <a16:creationId xmlns:a16="http://schemas.microsoft.com/office/drawing/2014/main" id="{9BB70D7A-9CEB-490F-AA60-403EA74411F5}"/>
              </a:ext>
            </a:extLst>
          </p:cNvPr>
          <p:cNvSpPr>
            <a:spLocks noGrp="1"/>
          </p:cNvSpPr>
          <p:nvPr>
            <p:ph idx="1"/>
          </p:nvPr>
        </p:nvSpPr>
        <p:spPr>
          <a:xfrm>
            <a:off x="726948" y="2084832"/>
            <a:ext cx="7690104" cy="4343400"/>
          </a:xfrm>
        </p:spPr>
        <p:txBody>
          <a:bodyPr>
            <a:normAutofit/>
          </a:bodyPr>
          <a:lstStyle/>
          <a:p>
            <a:r>
              <a:rPr lang="en-US" sz="2400" dirty="0"/>
              <a:t>A multithreaded program can be written in different programming languages using many different libraries and frameworks.</a:t>
            </a:r>
          </a:p>
          <a:p>
            <a:r>
              <a:rPr lang="en-US" sz="2400" dirty="0"/>
              <a:t>On UNIX, for instance, one can use </a:t>
            </a:r>
            <a:r>
              <a:rPr lang="en-US" sz="2400" b="1" dirty="0" err="1">
                <a:solidFill>
                  <a:srgbClr val="00B050"/>
                </a:solidFill>
              </a:rPr>
              <a:t>pthreads</a:t>
            </a:r>
            <a:r>
              <a:rPr lang="en-US" sz="2400" b="1" dirty="0">
                <a:solidFill>
                  <a:srgbClr val="00B050"/>
                </a:solidFill>
              </a:rPr>
              <a:t> in almost any decent programming language</a:t>
            </a:r>
          </a:p>
          <a:p>
            <a:pPr lvl="1"/>
            <a:r>
              <a:rPr lang="en-US" sz="1800" dirty="0"/>
              <a:t>Resulting program is littered with low-level details that the compiler could have taken care of, and is not portable. </a:t>
            </a:r>
          </a:p>
          <a:p>
            <a:r>
              <a:rPr lang="en-US" sz="2400" dirty="0"/>
              <a:t>One such thing is </a:t>
            </a:r>
            <a:r>
              <a:rPr lang="en-US" sz="2400" b="1" dirty="0">
                <a:solidFill>
                  <a:srgbClr val="FF0000"/>
                </a:solidFill>
              </a:rPr>
              <a:t>OpenMP, a parallel programming environment best suitable for writing parallel programs that are to be run on shared memory systems.</a:t>
            </a:r>
          </a:p>
          <a:p>
            <a:pPr lvl="1"/>
            <a:r>
              <a:rPr lang="en-US" sz="1800" dirty="0"/>
              <a:t> It is not yet another programming language but an add-on to an existing language, usually Fortran or C/C++. </a:t>
            </a:r>
          </a:p>
        </p:txBody>
      </p:sp>
    </p:spTree>
    <p:extLst>
      <p:ext uri="{BB962C8B-B14F-4D97-AF65-F5344CB8AC3E}">
        <p14:creationId xmlns:p14="http://schemas.microsoft.com/office/powerpoint/2010/main" val="3570783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2FB6-7DCF-4DF9-9DAD-7075E94A1442}"/>
              </a:ext>
            </a:extLst>
          </p:cNvPr>
          <p:cNvSpPr>
            <a:spLocks noGrp="1"/>
          </p:cNvSpPr>
          <p:nvPr>
            <p:ph type="title"/>
          </p:nvPr>
        </p:nvSpPr>
        <p:spPr/>
        <p:txBody>
          <a:bodyPr/>
          <a:lstStyle/>
          <a:p>
            <a:r>
              <a:rPr lang="en-US" dirty="0"/>
              <a:t>Using OpenMP to write multithreaded programs</a:t>
            </a:r>
          </a:p>
        </p:txBody>
      </p:sp>
      <p:sp>
        <p:nvSpPr>
          <p:cNvPr id="3" name="Content Placeholder 2">
            <a:extLst>
              <a:ext uri="{FF2B5EF4-FFF2-40B4-BE49-F238E27FC236}">
                <a16:creationId xmlns:a16="http://schemas.microsoft.com/office/drawing/2014/main" id="{A530AFDB-B3BF-48C9-8C72-02CA3EF07148}"/>
              </a:ext>
            </a:extLst>
          </p:cNvPr>
          <p:cNvSpPr>
            <a:spLocks noGrp="1"/>
          </p:cNvSpPr>
          <p:nvPr>
            <p:ph idx="1"/>
          </p:nvPr>
        </p:nvSpPr>
        <p:spPr>
          <a:xfrm>
            <a:off x="304800" y="2236408"/>
            <a:ext cx="8548481" cy="4545392"/>
          </a:xfrm>
        </p:spPr>
        <p:txBody>
          <a:bodyPr>
            <a:normAutofit/>
          </a:bodyPr>
          <a:lstStyle/>
          <a:p>
            <a:r>
              <a:rPr lang="en-US" dirty="0"/>
              <a:t>Application programming interface (API) of OpenMP is a collection of</a:t>
            </a:r>
          </a:p>
          <a:p>
            <a:pPr lvl="1"/>
            <a:r>
              <a:rPr lang="en-US" dirty="0"/>
              <a:t>compiler directives,</a:t>
            </a:r>
          </a:p>
          <a:p>
            <a:pPr lvl="1"/>
            <a:r>
              <a:rPr lang="en-US" dirty="0"/>
              <a:t>supporting functions,</a:t>
            </a:r>
          </a:p>
          <a:p>
            <a:pPr lvl="1"/>
            <a:r>
              <a:rPr lang="en-US" dirty="0"/>
              <a:t>shell variables.</a:t>
            </a:r>
          </a:p>
          <a:p>
            <a:r>
              <a:rPr lang="en-US" b="1" dirty="0">
                <a:solidFill>
                  <a:srgbClr val="FF0000"/>
                </a:solidFill>
              </a:rPr>
              <a:t>OpenMP compiler directives tell the compiler about the parallelism in the source code and provide instructions for generating the parallel code</a:t>
            </a:r>
          </a:p>
          <a:p>
            <a:pPr lvl="1"/>
            <a:r>
              <a:rPr lang="en-US" dirty="0"/>
              <a:t>i.e., the </a:t>
            </a:r>
            <a:r>
              <a:rPr lang="en-US"/>
              <a:t>multithreaded translation </a:t>
            </a:r>
            <a:r>
              <a:rPr lang="en-US" dirty="0"/>
              <a:t>of the source code. </a:t>
            </a:r>
          </a:p>
          <a:p>
            <a:r>
              <a:rPr lang="en-US" b="1" dirty="0">
                <a:solidFill>
                  <a:srgbClr val="00B050"/>
                </a:solidFill>
              </a:rPr>
              <a:t>In C/C++, directives are always expressed as #pragmas. </a:t>
            </a:r>
          </a:p>
          <a:p>
            <a:r>
              <a:rPr lang="en-US" dirty="0"/>
              <a:t>Supporting functions enable programmers to exploit and control the parallelism during the execution of a program. </a:t>
            </a:r>
          </a:p>
          <a:p>
            <a:r>
              <a:rPr lang="en-US" dirty="0"/>
              <a:t>Shell variables permit tunning of compiled programs to a particular parallel system.</a:t>
            </a:r>
          </a:p>
        </p:txBody>
      </p:sp>
    </p:spTree>
    <p:extLst>
      <p:ext uri="{BB962C8B-B14F-4D97-AF65-F5344CB8AC3E}">
        <p14:creationId xmlns:p14="http://schemas.microsoft.com/office/powerpoint/2010/main" val="3845960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4F8E-12AD-4EDF-99EA-F4CA122101C8}"/>
              </a:ext>
            </a:extLst>
          </p:cNvPr>
          <p:cNvSpPr>
            <a:spLocks noGrp="1"/>
          </p:cNvSpPr>
          <p:nvPr>
            <p:ph type="title"/>
          </p:nvPr>
        </p:nvSpPr>
        <p:spPr/>
        <p:txBody>
          <a:bodyPr/>
          <a:lstStyle/>
          <a:p>
            <a:r>
              <a:rPr lang="en-US" dirty="0"/>
              <a:t>Compiling and running an OpenMP program</a:t>
            </a:r>
          </a:p>
        </p:txBody>
      </p:sp>
      <p:sp>
        <p:nvSpPr>
          <p:cNvPr id="5" name="TextBox 4">
            <a:extLst>
              <a:ext uri="{FF2B5EF4-FFF2-40B4-BE49-F238E27FC236}">
                <a16:creationId xmlns:a16="http://schemas.microsoft.com/office/drawing/2014/main" id="{BBFEA593-7C9E-4C6E-BD9B-EA58BCE09516}"/>
              </a:ext>
            </a:extLst>
          </p:cNvPr>
          <p:cNvSpPr txBox="1"/>
          <p:nvPr/>
        </p:nvSpPr>
        <p:spPr>
          <a:xfrm>
            <a:off x="1958009" y="2234027"/>
            <a:ext cx="5227982" cy="3000821"/>
          </a:xfrm>
          <a:prstGeom prst="rect">
            <a:avLst/>
          </a:prstGeom>
          <a:noFill/>
        </p:spPr>
        <p:txBody>
          <a:bodyPr wrap="square">
            <a:spAutoFit/>
          </a:bodyPr>
          <a:lstStyle/>
          <a:p>
            <a:r>
              <a:rPr lang="en-US" sz="2100" dirty="0"/>
              <a:t>#include &lt;</a:t>
            </a:r>
            <a:r>
              <a:rPr lang="en-US" sz="2100" dirty="0" err="1"/>
              <a:t>stdio</a:t>
            </a:r>
            <a:r>
              <a:rPr lang="en-US" sz="2100" dirty="0"/>
              <a:t> .h&gt;</a:t>
            </a:r>
          </a:p>
          <a:p>
            <a:r>
              <a:rPr lang="en-US" sz="2100" dirty="0"/>
              <a:t>#include &lt;</a:t>
            </a:r>
            <a:r>
              <a:rPr lang="en-US" sz="2100" dirty="0" err="1"/>
              <a:t>omp.h</a:t>
            </a:r>
            <a:r>
              <a:rPr lang="en-US" sz="2100" dirty="0"/>
              <a:t>&gt;</a:t>
            </a:r>
          </a:p>
          <a:p>
            <a:endParaRPr lang="en-US" sz="2100" dirty="0"/>
          </a:p>
          <a:p>
            <a:r>
              <a:rPr lang="en-US" sz="2100" dirty="0"/>
              <a:t> int main () {</a:t>
            </a:r>
          </a:p>
          <a:p>
            <a:r>
              <a:rPr lang="en-US" sz="2100" dirty="0" err="1"/>
              <a:t>printf</a:t>
            </a:r>
            <a:r>
              <a:rPr lang="en-US" sz="2100" dirty="0"/>
              <a:t> ("Hello , world :");</a:t>
            </a:r>
          </a:p>
          <a:p>
            <a:r>
              <a:rPr lang="en-US" sz="2100" dirty="0"/>
              <a:t> # pragma </a:t>
            </a:r>
            <a:r>
              <a:rPr lang="en-US" sz="2100" dirty="0" err="1"/>
              <a:t>omp</a:t>
            </a:r>
            <a:r>
              <a:rPr lang="en-US" sz="2100" dirty="0"/>
              <a:t> parallel</a:t>
            </a:r>
          </a:p>
          <a:p>
            <a:r>
              <a:rPr lang="en-US" sz="2100" dirty="0" err="1"/>
              <a:t>printf</a:t>
            </a:r>
            <a:r>
              <a:rPr lang="en-US" sz="2100" dirty="0"/>
              <a:t> (" </a:t>
            </a:r>
            <a:r>
              <a:rPr lang="en-US" sz="2100"/>
              <a:t>%d\n", </a:t>
            </a:r>
            <a:r>
              <a:rPr lang="en-US" sz="2100" dirty="0" err="1"/>
              <a:t>omp_get_thread_</a:t>
            </a:r>
            <a:r>
              <a:rPr lang="en-US" sz="2100" err="1"/>
              <a:t>num</a:t>
            </a:r>
            <a:r>
              <a:rPr lang="en-US" sz="2100"/>
              <a:t> ());</a:t>
            </a:r>
            <a:endParaRPr lang="en-US" sz="2100" dirty="0"/>
          </a:p>
          <a:p>
            <a:r>
              <a:rPr lang="en-US" sz="2100" dirty="0"/>
              <a:t>return 0;</a:t>
            </a:r>
          </a:p>
          <a:p>
            <a:r>
              <a:rPr lang="en-US" sz="2100" dirty="0"/>
              <a:t>}</a:t>
            </a:r>
          </a:p>
        </p:txBody>
      </p:sp>
    </p:spTree>
    <p:extLst>
      <p:ext uri="{BB962C8B-B14F-4D97-AF65-F5344CB8AC3E}">
        <p14:creationId xmlns:p14="http://schemas.microsoft.com/office/powerpoint/2010/main" val="4151779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2F84A-87C0-44A7-A1C7-ECBF0651033A}"/>
              </a:ext>
            </a:extLst>
          </p:cNvPr>
          <p:cNvSpPr>
            <a:spLocks noGrp="1"/>
          </p:cNvSpPr>
          <p:nvPr>
            <p:ph type="title"/>
          </p:nvPr>
        </p:nvSpPr>
        <p:spPr/>
        <p:txBody>
          <a:bodyPr/>
          <a:lstStyle/>
          <a:p>
            <a:r>
              <a:rPr lang="en-US" dirty="0"/>
              <a:t>Compiling and running an OpenMP program</a:t>
            </a:r>
          </a:p>
        </p:txBody>
      </p:sp>
      <p:sp>
        <p:nvSpPr>
          <p:cNvPr id="3" name="Content Placeholder 2">
            <a:extLst>
              <a:ext uri="{FF2B5EF4-FFF2-40B4-BE49-F238E27FC236}">
                <a16:creationId xmlns:a16="http://schemas.microsoft.com/office/drawing/2014/main" id="{C9B8E4E1-3802-4470-BE7C-ACFEC0306ACB}"/>
              </a:ext>
            </a:extLst>
          </p:cNvPr>
          <p:cNvSpPr>
            <a:spLocks noGrp="1"/>
          </p:cNvSpPr>
          <p:nvPr>
            <p:ph idx="1"/>
          </p:nvPr>
        </p:nvSpPr>
        <p:spPr/>
        <p:txBody>
          <a:bodyPr>
            <a:normAutofit lnSpcReduction="10000"/>
          </a:bodyPr>
          <a:lstStyle/>
          <a:p>
            <a:pPr>
              <a:buFont typeface="Wingdings" panose="05000000000000000000" pitchFamily="2" charset="2"/>
              <a:buChar char="§"/>
            </a:pPr>
            <a:r>
              <a:rPr lang="en-US"/>
              <a:t> This </a:t>
            </a:r>
            <a:r>
              <a:rPr lang="en-US" dirty="0"/>
              <a:t>program </a:t>
            </a:r>
            <a:r>
              <a:rPr lang="en-US" b="1" dirty="0">
                <a:solidFill>
                  <a:srgbClr val="FF0000"/>
                </a:solidFill>
              </a:rPr>
              <a:t>starts as a single thread </a:t>
            </a:r>
            <a:r>
              <a:rPr lang="en-US" dirty="0"/>
              <a:t>that first prints out the salutation.</a:t>
            </a:r>
          </a:p>
          <a:p>
            <a:pPr>
              <a:buFont typeface="Wingdings" panose="05000000000000000000" pitchFamily="2" charset="2"/>
              <a:buChar char="§"/>
            </a:pPr>
            <a:r>
              <a:rPr lang="en-US" dirty="0"/>
              <a:t> </a:t>
            </a:r>
            <a:r>
              <a:rPr lang="en-US" b="1">
                <a:solidFill>
                  <a:srgbClr val="00B050"/>
                </a:solidFill>
              </a:rPr>
              <a:t>Once </a:t>
            </a:r>
            <a:r>
              <a:rPr lang="en-US" b="1" dirty="0">
                <a:solidFill>
                  <a:srgbClr val="00B050"/>
                </a:solidFill>
              </a:rPr>
              <a:t>the execution reaches the </a:t>
            </a:r>
            <a:r>
              <a:rPr lang="en-US" b="1" dirty="0" err="1">
                <a:solidFill>
                  <a:srgbClr val="00B050"/>
                </a:solidFill>
              </a:rPr>
              <a:t>omp</a:t>
            </a:r>
            <a:r>
              <a:rPr lang="en-US" b="1" dirty="0">
                <a:solidFill>
                  <a:srgbClr val="00B050"/>
                </a:solidFill>
              </a:rPr>
              <a:t> parallel directive, several additional threads are created alongside the existing one. </a:t>
            </a:r>
          </a:p>
          <a:p>
            <a:pPr>
              <a:buFont typeface="Wingdings" panose="05000000000000000000" pitchFamily="2" charset="2"/>
              <a:buChar char="§"/>
            </a:pPr>
            <a:r>
              <a:rPr lang="en-US"/>
              <a:t> </a:t>
            </a:r>
            <a:r>
              <a:rPr lang="en-US" b="1">
                <a:solidFill>
                  <a:srgbClr val="7030A0"/>
                </a:solidFill>
              </a:rPr>
              <a:t>All </a:t>
            </a:r>
            <a:r>
              <a:rPr lang="en-US" b="1" dirty="0">
                <a:solidFill>
                  <a:srgbClr val="7030A0"/>
                </a:solidFill>
              </a:rPr>
              <a:t>threads, the initial thread and the newly created threads, together form a team of threads.</a:t>
            </a:r>
          </a:p>
          <a:p>
            <a:pPr>
              <a:buFont typeface="Wingdings" panose="05000000000000000000" pitchFamily="2" charset="2"/>
              <a:buChar char="§"/>
            </a:pPr>
            <a:r>
              <a:rPr lang="en-US" b="1" dirty="0">
                <a:solidFill>
                  <a:srgbClr val="7030A0"/>
                </a:solidFill>
              </a:rPr>
              <a:t> Each thread in the newly established team of threads executes the statement immediately following the directive: </a:t>
            </a:r>
          </a:p>
          <a:p>
            <a:pPr>
              <a:buFont typeface="Wingdings" panose="05000000000000000000" pitchFamily="2" charset="2"/>
              <a:buChar char="§"/>
            </a:pPr>
            <a:r>
              <a:rPr lang="en-US"/>
              <a:t> In </a:t>
            </a:r>
            <a:r>
              <a:rPr lang="en-US" dirty="0"/>
              <a:t>this example it just prints out its unique thread number obtained by calling OpenMP function </a:t>
            </a:r>
            <a:r>
              <a:rPr lang="en-US" dirty="0" err="1"/>
              <a:t>omp_get_thread_num</a:t>
            </a:r>
            <a:r>
              <a:rPr lang="en-US" dirty="0"/>
              <a:t>.</a:t>
            </a:r>
          </a:p>
          <a:p>
            <a:pPr>
              <a:buFont typeface="Wingdings" panose="05000000000000000000" pitchFamily="2" charset="2"/>
              <a:buChar char="§"/>
            </a:pPr>
            <a:r>
              <a:rPr lang="en-US" dirty="0"/>
              <a:t> </a:t>
            </a:r>
            <a:r>
              <a:rPr lang="en-US" b="1" dirty="0">
                <a:solidFill>
                  <a:srgbClr val="00B050"/>
                </a:solidFill>
              </a:rPr>
              <a:t>When all threads have done that, threads created by the </a:t>
            </a:r>
            <a:r>
              <a:rPr lang="en-US" b="1" dirty="0" err="1">
                <a:solidFill>
                  <a:srgbClr val="00B050"/>
                </a:solidFill>
              </a:rPr>
              <a:t>omp</a:t>
            </a:r>
            <a:r>
              <a:rPr lang="en-US" b="1" dirty="0">
                <a:solidFill>
                  <a:srgbClr val="00B050"/>
                </a:solidFill>
              </a:rPr>
              <a:t> parallel directive are terminated</a:t>
            </a:r>
          </a:p>
        </p:txBody>
      </p:sp>
    </p:spTree>
    <p:extLst>
      <p:ext uri="{BB962C8B-B14F-4D97-AF65-F5344CB8AC3E}">
        <p14:creationId xmlns:p14="http://schemas.microsoft.com/office/powerpoint/2010/main" val="385396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B3DE-FDE9-41E4-81CD-135CE5589A41}"/>
              </a:ext>
            </a:extLst>
          </p:cNvPr>
          <p:cNvSpPr>
            <a:spLocks noGrp="1"/>
          </p:cNvSpPr>
          <p:nvPr>
            <p:ph type="title"/>
          </p:nvPr>
        </p:nvSpPr>
        <p:spPr/>
        <p:txBody>
          <a:bodyPr/>
          <a:lstStyle/>
          <a:p>
            <a:r>
              <a:rPr lang="en-US" dirty="0"/>
              <a:t>Compiling and running an OpenMP program</a:t>
            </a:r>
          </a:p>
        </p:txBody>
      </p:sp>
      <p:sp>
        <p:nvSpPr>
          <p:cNvPr id="3" name="Content Placeholder 2">
            <a:extLst>
              <a:ext uri="{FF2B5EF4-FFF2-40B4-BE49-F238E27FC236}">
                <a16:creationId xmlns:a16="http://schemas.microsoft.com/office/drawing/2014/main" id="{9622510C-953C-4A64-AA61-ED5A894AB1F0}"/>
              </a:ext>
            </a:extLst>
          </p:cNvPr>
          <p:cNvSpPr>
            <a:spLocks noGrp="1"/>
          </p:cNvSpPr>
          <p:nvPr>
            <p:ph idx="1"/>
          </p:nvPr>
        </p:nvSpPr>
        <p:spPr/>
        <p:txBody>
          <a:bodyPr/>
          <a:lstStyle/>
          <a:p>
            <a:r>
              <a:rPr lang="en-US" dirty="0"/>
              <a:t>To compile and run the program using GNU GCC C/C++ compiler, use the command-line option -</a:t>
            </a:r>
            <a:r>
              <a:rPr lang="en-US" dirty="0" err="1"/>
              <a:t>fopenmp</a:t>
            </a:r>
            <a:r>
              <a:rPr lang="en-US" dirty="0"/>
              <a:t> </a:t>
            </a:r>
          </a:p>
          <a:p>
            <a:pPr lvl="1"/>
            <a:r>
              <a:rPr lang="en-US" dirty="0"/>
              <a:t>$ </a:t>
            </a:r>
            <a:r>
              <a:rPr lang="en-US" dirty="0" err="1"/>
              <a:t>gcc</a:t>
            </a:r>
            <a:r>
              <a:rPr lang="en-US" dirty="0"/>
              <a:t> -</a:t>
            </a:r>
            <a:r>
              <a:rPr lang="en-US" dirty="0" err="1"/>
              <a:t>fopenmp</a:t>
            </a:r>
            <a:r>
              <a:rPr lang="en-US" dirty="0"/>
              <a:t> -o hello-world hello-</a:t>
            </a:r>
            <a:r>
              <a:rPr lang="en-US" dirty="0" err="1"/>
              <a:t>world.c</a:t>
            </a:r>
            <a:endParaRPr lang="en-US" dirty="0"/>
          </a:p>
          <a:p>
            <a:pPr lvl="1"/>
            <a:r>
              <a:rPr lang="en-US" dirty="0"/>
              <a:t>$ env OMP_NUM_THREADS=8 ./hello-world</a:t>
            </a:r>
          </a:p>
        </p:txBody>
      </p:sp>
    </p:spTree>
    <p:extLst>
      <p:ext uri="{BB962C8B-B14F-4D97-AF65-F5344CB8AC3E}">
        <p14:creationId xmlns:p14="http://schemas.microsoft.com/office/powerpoint/2010/main" val="2945481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858F-9B80-42DD-BD0E-253116FFE37D}"/>
              </a:ext>
            </a:extLst>
          </p:cNvPr>
          <p:cNvSpPr>
            <a:spLocks noGrp="1"/>
          </p:cNvSpPr>
          <p:nvPr>
            <p:ph type="title"/>
          </p:nvPr>
        </p:nvSpPr>
        <p:spPr>
          <a:xfrm>
            <a:off x="762000" y="381000"/>
            <a:ext cx="7290054" cy="1499616"/>
          </a:xfrm>
        </p:spPr>
        <p:txBody>
          <a:bodyPr/>
          <a:lstStyle/>
          <a:p>
            <a:r>
              <a:rPr lang="en-US" dirty="0"/>
              <a:t>OpenMP: parallel regions</a:t>
            </a:r>
          </a:p>
        </p:txBody>
      </p:sp>
      <p:sp>
        <p:nvSpPr>
          <p:cNvPr id="3" name="Content Placeholder 2">
            <a:extLst>
              <a:ext uri="{FF2B5EF4-FFF2-40B4-BE49-F238E27FC236}">
                <a16:creationId xmlns:a16="http://schemas.microsoft.com/office/drawing/2014/main" id="{BA5E4547-5464-406C-942A-98EE15C3BFDD}"/>
              </a:ext>
            </a:extLst>
          </p:cNvPr>
          <p:cNvSpPr>
            <a:spLocks noGrp="1"/>
          </p:cNvSpPr>
          <p:nvPr>
            <p:ph idx="1"/>
          </p:nvPr>
        </p:nvSpPr>
        <p:spPr>
          <a:xfrm>
            <a:off x="76200" y="1524000"/>
            <a:ext cx="8763000" cy="5334000"/>
          </a:xfrm>
        </p:spPr>
        <p:txBody>
          <a:bodyPr>
            <a:normAutofit/>
          </a:bodyPr>
          <a:lstStyle/>
          <a:p>
            <a:r>
              <a:rPr lang="en-US" dirty="0"/>
              <a:t>A parallel region within a program is specified as</a:t>
            </a:r>
          </a:p>
          <a:p>
            <a:pPr marL="0" indent="0">
              <a:buNone/>
            </a:pPr>
            <a:r>
              <a:rPr lang="en-US" dirty="0"/>
              <a:t>	</a:t>
            </a:r>
            <a:r>
              <a:rPr lang="en-US" b="1" dirty="0">
                <a:solidFill>
                  <a:srgbClr val="00B050"/>
                </a:solidFill>
              </a:rPr>
              <a:t>#pragma </a:t>
            </a:r>
            <a:r>
              <a:rPr lang="en-US" b="1" dirty="0" err="1">
                <a:solidFill>
                  <a:srgbClr val="00B050"/>
                </a:solidFill>
              </a:rPr>
              <a:t>omp</a:t>
            </a:r>
            <a:r>
              <a:rPr lang="en-US" b="1" dirty="0">
                <a:solidFill>
                  <a:srgbClr val="00B050"/>
                </a:solidFill>
              </a:rPr>
              <a:t> parallel [clause [[,] clause] . . . ]</a:t>
            </a:r>
          </a:p>
          <a:p>
            <a:pPr marL="0" indent="0">
              <a:buNone/>
            </a:pPr>
            <a:r>
              <a:rPr lang="en-US" b="1" dirty="0">
                <a:solidFill>
                  <a:srgbClr val="00B050"/>
                </a:solidFill>
              </a:rPr>
              <a:t>	structured-block</a:t>
            </a:r>
          </a:p>
          <a:p>
            <a:pPr>
              <a:buFont typeface="Wingdings" panose="05000000000000000000" pitchFamily="2" charset="2"/>
              <a:buChar char="§"/>
            </a:pPr>
            <a:r>
              <a:rPr lang="en-US" dirty="0"/>
              <a:t>A team of threads is formed and </a:t>
            </a:r>
            <a:r>
              <a:rPr lang="en-US" b="1" dirty="0">
                <a:solidFill>
                  <a:srgbClr val="FF0000"/>
                </a:solidFill>
              </a:rPr>
              <a:t>the thread that encountered the </a:t>
            </a:r>
            <a:r>
              <a:rPr lang="en-US" b="1" dirty="0" err="1">
                <a:solidFill>
                  <a:srgbClr val="FF0000"/>
                </a:solidFill>
              </a:rPr>
              <a:t>omp</a:t>
            </a:r>
            <a:r>
              <a:rPr lang="en-US" b="1" dirty="0">
                <a:solidFill>
                  <a:srgbClr val="FF0000"/>
                </a:solidFill>
              </a:rPr>
              <a:t> parallel directive becomes the master thread within this team. </a:t>
            </a:r>
          </a:p>
          <a:p>
            <a:pPr>
              <a:buFont typeface="Wingdings" panose="05000000000000000000" pitchFamily="2" charset="2"/>
              <a:buChar char="§"/>
            </a:pPr>
            <a:r>
              <a:rPr lang="en-US" b="1" dirty="0">
                <a:solidFill>
                  <a:srgbClr val="7030A0"/>
                </a:solidFill>
              </a:rPr>
              <a:t>The structured-block is executed by every thread in the team. </a:t>
            </a:r>
          </a:p>
          <a:p>
            <a:pPr>
              <a:buFont typeface="Wingdings" panose="05000000000000000000" pitchFamily="2" charset="2"/>
              <a:buChar char="§"/>
            </a:pPr>
            <a:r>
              <a:rPr lang="en-US" dirty="0"/>
              <a:t>It is either a single statement, possibly compound, with a single entry at the top and a single exit at the bottom, or another OpenMP construct. </a:t>
            </a:r>
          </a:p>
          <a:p>
            <a:pPr>
              <a:buFont typeface="Wingdings" panose="05000000000000000000" pitchFamily="2" charset="2"/>
              <a:buChar char="§"/>
            </a:pPr>
            <a:r>
              <a:rPr lang="en-US" b="1" dirty="0">
                <a:solidFill>
                  <a:srgbClr val="7030A0"/>
                </a:solidFill>
              </a:rPr>
              <a:t>At the end there is an implicit barrier, i.e., only after all threads have finished, the threads created by this directive are terminated and only the master resumes execution.</a:t>
            </a:r>
          </a:p>
          <a:p>
            <a:pPr algn="l">
              <a:buFont typeface="Wingdings" panose="05000000000000000000" pitchFamily="2" charset="2"/>
              <a:buChar char="§"/>
            </a:pPr>
            <a:r>
              <a:rPr lang="en-US" b="0" i="0" u="none" strike="noStrike" baseline="0" dirty="0">
                <a:latin typeface="NimbusRomNo9L-Regu"/>
              </a:rPr>
              <a:t>A parallel region might be refined by a list of </a:t>
            </a:r>
            <a:r>
              <a:rPr lang="en-US" b="0" i="0" u="none" strike="noStrike" baseline="0" dirty="0">
                <a:latin typeface="NimbusRomNo9L-Regu-Slant_167"/>
              </a:rPr>
              <a:t>clause</a:t>
            </a:r>
            <a:r>
              <a:rPr lang="en-US" b="0" i="0" u="none" strike="noStrike" baseline="0" dirty="0">
                <a:latin typeface="NimbusRomNo9L-Regu"/>
              </a:rPr>
              <a:t>s, for instance</a:t>
            </a:r>
          </a:p>
          <a:p>
            <a:pPr lvl="1">
              <a:buFont typeface="Wingdings" panose="05000000000000000000" pitchFamily="2" charset="2"/>
              <a:buChar char="§"/>
            </a:pPr>
            <a:r>
              <a:rPr lang="en-US" sz="2100" dirty="0">
                <a:latin typeface="CMSY10"/>
              </a:rPr>
              <a:t> </a:t>
            </a:r>
            <a:r>
              <a:rPr lang="en-US" sz="2100" b="1" dirty="0" err="1">
                <a:solidFill>
                  <a:srgbClr val="FF0066"/>
                </a:solidFill>
                <a:latin typeface="CMTT10"/>
              </a:rPr>
              <a:t>num_threads</a:t>
            </a:r>
            <a:r>
              <a:rPr lang="en-US" sz="2100" b="1" dirty="0">
                <a:solidFill>
                  <a:srgbClr val="FF0066"/>
                </a:solidFill>
                <a:latin typeface="CMTT10"/>
              </a:rPr>
              <a:t>(</a:t>
            </a:r>
            <a:r>
              <a:rPr lang="en-US" sz="2100" b="1" dirty="0">
                <a:solidFill>
                  <a:srgbClr val="FF0066"/>
                </a:solidFill>
                <a:latin typeface="NimbusRomNo9L-Regu-Slant_167"/>
              </a:rPr>
              <a:t>integer</a:t>
            </a:r>
            <a:r>
              <a:rPr lang="en-US" sz="2100" b="1" dirty="0">
                <a:solidFill>
                  <a:srgbClr val="FF0066"/>
                </a:solidFill>
                <a:latin typeface="CMTT10"/>
              </a:rPr>
              <a:t>) </a:t>
            </a:r>
            <a:r>
              <a:rPr lang="en-US" sz="2100" b="1" dirty="0">
                <a:solidFill>
                  <a:srgbClr val="FF0066"/>
                </a:solidFill>
                <a:latin typeface="NimbusRomNo9L-Regu"/>
              </a:rPr>
              <a:t>specifies the number of threads that should execute </a:t>
            </a:r>
            <a:r>
              <a:rPr lang="en-US" sz="2100" b="1" dirty="0">
                <a:solidFill>
                  <a:srgbClr val="FF0066"/>
                </a:solidFill>
                <a:latin typeface="NimbusRomNo9L-Regu-Slant_167"/>
              </a:rPr>
              <a:t>structured-block </a:t>
            </a:r>
            <a:r>
              <a:rPr lang="en-US" sz="2100" b="1" dirty="0">
                <a:solidFill>
                  <a:srgbClr val="FF0066"/>
                </a:solidFill>
                <a:latin typeface="NimbusRomNo9L-Regu"/>
              </a:rPr>
              <a:t>in parallel.</a:t>
            </a:r>
            <a:endParaRPr lang="en-US" sz="2100" b="1" dirty="0">
              <a:solidFill>
                <a:srgbClr val="FF0066"/>
              </a:solidFill>
            </a:endParaRPr>
          </a:p>
        </p:txBody>
      </p:sp>
    </p:spTree>
    <p:extLst>
      <p:ext uri="{BB962C8B-B14F-4D97-AF65-F5344CB8AC3E}">
        <p14:creationId xmlns:p14="http://schemas.microsoft.com/office/powerpoint/2010/main" val="2209353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0CEB-6976-4818-A892-EC18CFA357CA}"/>
              </a:ext>
            </a:extLst>
          </p:cNvPr>
          <p:cNvSpPr>
            <a:spLocks noGrp="1"/>
          </p:cNvSpPr>
          <p:nvPr>
            <p:ph type="title"/>
          </p:nvPr>
        </p:nvSpPr>
        <p:spPr/>
        <p:txBody>
          <a:bodyPr/>
          <a:lstStyle/>
          <a:p>
            <a:r>
              <a:rPr lang="en-US" dirty="0"/>
              <a:t>OpenMP: controlling the number of threads</a:t>
            </a:r>
          </a:p>
        </p:txBody>
      </p:sp>
      <p:sp>
        <p:nvSpPr>
          <p:cNvPr id="3" name="Content Placeholder 2">
            <a:extLst>
              <a:ext uri="{FF2B5EF4-FFF2-40B4-BE49-F238E27FC236}">
                <a16:creationId xmlns:a16="http://schemas.microsoft.com/office/drawing/2014/main" id="{A67F8972-CE66-45EA-A2EE-695A2B43544F}"/>
              </a:ext>
            </a:extLst>
          </p:cNvPr>
          <p:cNvSpPr>
            <a:spLocks noGrp="1"/>
          </p:cNvSpPr>
          <p:nvPr>
            <p:ph idx="1"/>
          </p:nvPr>
        </p:nvSpPr>
        <p:spPr/>
        <p:txBody>
          <a:bodyPr>
            <a:normAutofit/>
          </a:bodyPr>
          <a:lstStyle/>
          <a:p>
            <a:r>
              <a:rPr lang="en-US" dirty="0"/>
              <a:t>Once a program is compiled, the number of threads can be controlled using the following shell variables:</a:t>
            </a:r>
          </a:p>
          <a:p>
            <a:pPr lvl="1"/>
            <a:r>
              <a:rPr lang="en-US" sz="2100" b="1" dirty="0">
                <a:solidFill>
                  <a:srgbClr val="FF0000"/>
                </a:solidFill>
              </a:rPr>
              <a:t>OMP_NUM_THREADS comma-separated-list-of-positive-integers</a:t>
            </a:r>
          </a:p>
          <a:p>
            <a:pPr lvl="2"/>
            <a:r>
              <a:rPr lang="en-US" sz="2100" dirty="0"/>
              <a:t>The first one sets the number of threads the program should use </a:t>
            </a:r>
          </a:p>
          <a:p>
            <a:pPr lvl="2"/>
            <a:r>
              <a:rPr lang="en-US" sz="2100" dirty="0"/>
              <a:t>or </a:t>
            </a:r>
            <a:r>
              <a:rPr lang="en-US" sz="2100" b="1" dirty="0">
                <a:solidFill>
                  <a:srgbClr val="00B050"/>
                </a:solidFill>
              </a:rPr>
              <a:t>how many threads should be used at every nested level of parallel execution</a:t>
            </a:r>
          </a:p>
          <a:p>
            <a:pPr lvl="1"/>
            <a:r>
              <a:rPr lang="en-US" sz="2100" dirty="0"/>
              <a:t> </a:t>
            </a:r>
            <a:r>
              <a:rPr lang="en-US" sz="2100" b="1" dirty="0">
                <a:solidFill>
                  <a:srgbClr val="FF0000"/>
                </a:solidFill>
              </a:rPr>
              <a:t>OMP_THREAD_LIMIT</a:t>
            </a:r>
            <a:r>
              <a:rPr lang="en-US" sz="2100" dirty="0"/>
              <a:t> positive-integer</a:t>
            </a:r>
          </a:p>
          <a:p>
            <a:pPr lvl="2"/>
            <a:r>
              <a:rPr lang="en-US" sz="2100" b="1" dirty="0">
                <a:solidFill>
                  <a:srgbClr val="FF0000"/>
                </a:solidFill>
              </a:rPr>
              <a:t>limits the number of threads a program can use and </a:t>
            </a:r>
            <a:r>
              <a:rPr lang="en-US" sz="2100" b="1" dirty="0">
                <a:solidFill>
                  <a:srgbClr val="7030A0"/>
                </a:solidFill>
              </a:rPr>
              <a:t>takes the precedence over OMP_NUM_THREADS</a:t>
            </a:r>
            <a:r>
              <a:rPr lang="en-US" sz="2100" dirty="0">
                <a:solidFill>
                  <a:srgbClr val="7030A0"/>
                </a:solidFill>
              </a:rPr>
              <a:t>.</a:t>
            </a:r>
          </a:p>
        </p:txBody>
      </p:sp>
    </p:spTree>
    <p:extLst>
      <p:ext uri="{BB962C8B-B14F-4D97-AF65-F5344CB8AC3E}">
        <p14:creationId xmlns:p14="http://schemas.microsoft.com/office/powerpoint/2010/main" val="2217311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AF96-A635-436D-9CFC-7C28F2A2599D}"/>
              </a:ext>
            </a:extLst>
          </p:cNvPr>
          <p:cNvSpPr>
            <a:spLocks noGrp="1"/>
          </p:cNvSpPr>
          <p:nvPr>
            <p:ph type="title"/>
          </p:nvPr>
        </p:nvSpPr>
        <p:spPr>
          <a:xfrm>
            <a:off x="628650" y="1131095"/>
            <a:ext cx="7886700" cy="471591"/>
          </a:xfrm>
        </p:spPr>
        <p:txBody>
          <a:bodyPr>
            <a:normAutofit fontScale="90000"/>
          </a:bodyPr>
          <a:lstStyle/>
          <a:p>
            <a:r>
              <a:rPr lang="en-US" dirty="0"/>
              <a:t>OpenMP: controlling the number of threads</a:t>
            </a:r>
          </a:p>
        </p:txBody>
      </p:sp>
      <p:sp>
        <p:nvSpPr>
          <p:cNvPr id="3" name="Content Placeholder 2">
            <a:extLst>
              <a:ext uri="{FF2B5EF4-FFF2-40B4-BE49-F238E27FC236}">
                <a16:creationId xmlns:a16="http://schemas.microsoft.com/office/drawing/2014/main" id="{1B02DBAE-7D3E-4683-9031-046740148420}"/>
              </a:ext>
            </a:extLst>
          </p:cNvPr>
          <p:cNvSpPr>
            <a:spLocks noGrp="1"/>
          </p:cNvSpPr>
          <p:nvPr>
            <p:ph idx="1"/>
          </p:nvPr>
        </p:nvSpPr>
        <p:spPr>
          <a:xfrm>
            <a:off x="337930" y="1702076"/>
            <a:ext cx="8289235" cy="5460724"/>
          </a:xfrm>
        </p:spPr>
        <p:txBody>
          <a:bodyPr>
            <a:normAutofit/>
          </a:bodyPr>
          <a:lstStyle/>
          <a:p>
            <a:r>
              <a:rPr lang="en-US" sz="2800" dirty="0"/>
              <a:t>Within a program, the following functions can be used to control the number of </a:t>
            </a:r>
            <a:r>
              <a:rPr lang="en-US" sz="2800"/>
              <a:t>threads:</a:t>
            </a:r>
          </a:p>
          <a:p>
            <a:endParaRPr lang="en-US" sz="100" dirty="0"/>
          </a:p>
          <a:p>
            <a:pPr lvl="1"/>
            <a:r>
              <a:rPr lang="en-US" sz="2400" dirty="0"/>
              <a:t>void </a:t>
            </a:r>
            <a:r>
              <a:rPr lang="en-US" sz="2400" b="1" dirty="0" err="1"/>
              <a:t>omp_set_num_threads</a:t>
            </a:r>
            <a:r>
              <a:rPr lang="en-US" sz="2400" b="1" dirty="0"/>
              <a:t>() </a:t>
            </a:r>
            <a:r>
              <a:rPr lang="en-US" sz="2400" dirty="0">
                <a:solidFill>
                  <a:srgbClr val="7030A0"/>
                </a:solidFill>
              </a:rPr>
              <a:t>sets the number of threads used in the subsequent parallel regions </a:t>
            </a:r>
            <a:r>
              <a:rPr lang="en-US" sz="2400" b="1" dirty="0">
                <a:solidFill>
                  <a:srgbClr val="7030A0"/>
                </a:solidFill>
              </a:rPr>
              <a:t>without explicit specification of the number of threads;</a:t>
            </a:r>
          </a:p>
          <a:p>
            <a:pPr lvl="1"/>
            <a:r>
              <a:rPr lang="en-US" sz="2400" dirty="0"/>
              <a:t> int </a:t>
            </a:r>
            <a:r>
              <a:rPr lang="en-US" sz="2400" b="1" dirty="0" err="1"/>
              <a:t>omp_get_num_threads</a:t>
            </a:r>
            <a:r>
              <a:rPr lang="en-US" sz="2400" b="1" dirty="0"/>
              <a:t>() </a:t>
            </a:r>
            <a:r>
              <a:rPr lang="en-US" sz="2400" dirty="0">
                <a:solidFill>
                  <a:srgbClr val="7030A0"/>
                </a:solidFill>
              </a:rPr>
              <a:t>returns the number of threads in the current team </a:t>
            </a:r>
            <a:r>
              <a:rPr lang="en-US" sz="2400" b="1" dirty="0">
                <a:solidFill>
                  <a:srgbClr val="7030A0"/>
                </a:solidFill>
              </a:rPr>
              <a:t>relating to the innermost enclosing parallel region;</a:t>
            </a:r>
          </a:p>
          <a:p>
            <a:pPr lvl="1"/>
            <a:r>
              <a:rPr lang="en-US" sz="2400" dirty="0"/>
              <a:t> int </a:t>
            </a:r>
            <a:r>
              <a:rPr lang="en-US" sz="2400" b="1" dirty="0" err="1"/>
              <a:t>omp_get_max_threads</a:t>
            </a:r>
            <a:r>
              <a:rPr lang="en-US" sz="2400" b="1" dirty="0"/>
              <a:t>() </a:t>
            </a:r>
            <a:r>
              <a:rPr lang="en-US" sz="2400" dirty="0">
                <a:solidFill>
                  <a:srgbClr val="7030A0"/>
                </a:solidFill>
              </a:rPr>
              <a:t>returns the maximal number of threads available to the subsequent parallel regions;</a:t>
            </a:r>
          </a:p>
          <a:p>
            <a:pPr lvl="1"/>
            <a:r>
              <a:rPr lang="en-US" sz="2400" dirty="0"/>
              <a:t> int </a:t>
            </a:r>
            <a:r>
              <a:rPr lang="en-US" sz="2400" b="1" dirty="0" err="1"/>
              <a:t>omp_get_thread_num</a:t>
            </a:r>
            <a:r>
              <a:rPr lang="en-US" sz="2400" b="1" dirty="0"/>
              <a:t>() </a:t>
            </a:r>
            <a:r>
              <a:rPr lang="en-US" sz="2400" dirty="0">
                <a:solidFill>
                  <a:srgbClr val="7030A0"/>
                </a:solidFill>
              </a:rPr>
              <a:t>returns the thread number of the calling thread within the current team of threads.</a:t>
            </a:r>
          </a:p>
        </p:txBody>
      </p:sp>
    </p:spTree>
    <p:extLst>
      <p:ext uri="{BB962C8B-B14F-4D97-AF65-F5344CB8AC3E}">
        <p14:creationId xmlns:p14="http://schemas.microsoft.com/office/powerpoint/2010/main" val="240662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D520F-1225-46E7-BE62-AE4705F6BD78}"/>
              </a:ext>
            </a:extLst>
          </p:cNvPr>
          <p:cNvSpPr>
            <a:spLocks noGrp="1"/>
          </p:cNvSpPr>
          <p:nvPr>
            <p:ph type="title"/>
          </p:nvPr>
        </p:nvSpPr>
        <p:spPr/>
        <p:txBody>
          <a:bodyPr>
            <a:normAutofit/>
          </a:bodyPr>
          <a:lstStyle/>
          <a:p>
            <a:r>
              <a:rPr lang="en-US" dirty="0"/>
              <a:t>1</a:t>
            </a:r>
            <a:r>
              <a:rPr lang="en-US" baseline="30000" dirty="0"/>
              <a:t>st</a:t>
            </a:r>
            <a:r>
              <a:rPr lang="en-US" dirty="0"/>
              <a:t> levels of a </a:t>
            </a:r>
            <a:br>
              <a:rPr lang="en-US" dirty="0"/>
            </a:br>
            <a:r>
              <a:rPr lang="en-US" dirty="0"/>
              <a:t>modern computer’s architecture</a:t>
            </a:r>
          </a:p>
        </p:txBody>
      </p:sp>
      <p:sp>
        <p:nvSpPr>
          <p:cNvPr id="3" name="Content Placeholder 2">
            <a:extLst>
              <a:ext uri="{FF2B5EF4-FFF2-40B4-BE49-F238E27FC236}">
                <a16:creationId xmlns:a16="http://schemas.microsoft.com/office/drawing/2014/main" id="{F12CC2C7-BEF0-4571-977E-07D48C08169D}"/>
              </a:ext>
            </a:extLst>
          </p:cNvPr>
          <p:cNvSpPr>
            <a:spLocks noGrp="1"/>
          </p:cNvSpPr>
          <p:nvPr>
            <p:ph idx="1"/>
          </p:nvPr>
        </p:nvSpPr>
        <p:spPr>
          <a:xfrm>
            <a:off x="763179" y="1981200"/>
            <a:ext cx="7542621" cy="4495800"/>
          </a:xfrm>
        </p:spPr>
        <p:txBody>
          <a:bodyPr>
            <a:normAutofit/>
          </a:bodyPr>
          <a:lstStyle/>
          <a:p>
            <a:pPr algn="l"/>
            <a:r>
              <a:rPr lang="en-US" sz="3200" b="0" i="0" u="none" strike="noStrike" baseline="0" dirty="0">
                <a:latin typeface="NimbusRomNo9L-Regu"/>
              </a:rPr>
              <a:t>Design of a processor capable of execution of </a:t>
            </a:r>
            <a:r>
              <a:rPr lang="en-US" sz="3200" b="0" i="0" u="none" strike="noStrike" baseline="0" dirty="0">
                <a:latin typeface="NimbusRomNo9L-ReguItal"/>
              </a:rPr>
              <a:t>several instructions simultaneously</a:t>
            </a:r>
            <a:r>
              <a:rPr lang="en-US" sz="3200" b="0" i="0" u="none" strike="noStrike" baseline="0" dirty="0">
                <a:latin typeface="NimbusRomNo9L-Regu"/>
              </a:rPr>
              <a:t>. </a:t>
            </a:r>
          </a:p>
          <a:p>
            <a:pPr lvl="1"/>
            <a:r>
              <a:rPr lang="en-US" sz="1800" b="0" i="0" u="none" strike="noStrike" baseline="0" dirty="0">
                <a:latin typeface="NimbusRomNo9L-Regu"/>
              </a:rPr>
              <a:t>Processor  working is enabled detection and exploitation of parallelism inherent in instruction execution. </a:t>
            </a:r>
          </a:p>
          <a:p>
            <a:pPr lvl="1"/>
            <a:r>
              <a:rPr lang="en-US" sz="1800" b="1" i="0" dirty="0">
                <a:solidFill>
                  <a:srgbClr val="202122"/>
                </a:solidFill>
                <a:effectLst/>
                <a:latin typeface="Arial" panose="020B0604020202020204" pitchFamily="34" charset="0"/>
              </a:rPr>
              <a:t>Instruction-level parallelism</a:t>
            </a:r>
            <a:r>
              <a:rPr lang="en-US" sz="1800" b="0" i="0" dirty="0">
                <a:solidFill>
                  <a:srgbClr val="202122"/>
                </a:solidFill>
                <a:effectLst/>
                <a:latin typeface="Arial" panose="020B0604020202020204" pitchFamily="34" charset="0"/>
              </a:rPr>
              <a:t> (</a:t>
            </a:r>
            <a:r>
              <a:rPr lang="en-US" sz="1800" b="1" i="0" dirty="0">
                <a:solidFill>
                  <a:srgbClr val="202122"/>
                </a:solidFill>
                <a:effectLst/>
                <a:latin typeface="Arial" panose="020B0604020202020204" pitchFamily="34" charset="0"/>
              </a:rPr>
              <a:t>ILP</a:t>
            </a:r>
            <a:r>
              <a:rPr lang="en-US" sz="1800" b="0" i="0" dirty="0">
                <a:solidFill>
                  <a:srgbClr val="202122"/>
                </a:solidFill>
                <a:effectLst/>
                <a:latin typeface="Arial" panose="020B0604020202020204" pitchFamily="34" charset="0"/>
              </a:rPr>
              <a:t>) is a measure of how many of the </a:t>
            </a:r>
            <a:r>
              <a:rPr lang="en-US" sz="1800" b="0" i="0" u="none" strike="noStrike" dirty="0">
                <a:solidFill>
                  <a:srgbClr val="0B0080"/>
                </a:solidFill>
                <a:effectLst/>
                <a:latin typeface="Arial" panose="020B0604020202020204" pitchFamily="34" charset="0"/>
                <a:hlinkClick r:id="rId2" tooltip="Instruction set"/>
              </a:rPr>
              <a:t>instructions</a:t>
            </a:r>
            <a:r>
              <a:rPr lang="en-US" sz="1800" b="0" i="0" dirty="0">
                <a:solidFill>
                  <a:srgbClr val="202122"/>
                </a:solidFill>
                <a:effectLst/>
                <a:latin typeface="Arial" panose="020B0604020202020204" pitchFamily="34" charset="0"/>
              </a:rPr>
              <a:t> in a </a:t>
            </a:r>
            <a:r>
              <a:rPr lang="en-US" sz="1800" b="0" i="0" u="none" strike="noStrike" dirty="0">
                <a:solidFill>
                  <a:srgbClr val="0B0080"/>
                </a:solidFill>
                <a:effectLst/>
                <a:latin typeface="Arial" panose="020B0604020202020204" pitchFamily="34" charset="0"/>
                <a:hlinkClick r:id="rId3" tooltip="Computer program"/>
              </a:rPr>
              <a:t>computer program</a:t>
            </a:r>
            <a:r>
              <a:rPr lang="en-US" sz="1800" b="0" i="0" dirty="0">
                <a:solidFill>
                  <a:srgbClr val="202122"/>
                </a:solidFill>
                <a:effectLst/>
                <a:latin typeface="Arial" panose="020B0604020202020204" pitchFamily="34" charset="0"/>
              </a:rPr>
              <a:t> can be executed simultaneously.</a:t>
            </a:r>
            <a:endParaRPr lang="en-US" sz="1800" b="0" i="0" u="none" strike="noStrike" baseline="0" dirty="0">
              <a:latin typeface="NimbusRomNo9L-Regu"/>
            </a:endParaRPr>
          </a:p>
          <a:p>
            <a:pPr algn="l"/>
            <a:r>
              <a:rPr lang="en-US" sz="3200" dirty="0">
                <a:latin typeface="NimbusRomNo9L-Regu"/>
              </a:rPr>
              <a:t>P</a:t>
            </a:r>
            <a:r>
              <a:rPr lang="en-US" sz="3200" b="0" i="0" u="none" strike="noStrike" baseline="0" dirty="0">
                <a:latin typeface="NimbusRomNo9L-Regu"/>
              </a:rPr>
              <a:t>rocessors  are allowed even higher execution speeds of programs, regardless of the processor and memory frequency.</a:t>
            </a:r>
          </a:p>
          <a:p>
            <a:pPr algn="l"/>
            <a:endParaRPr lang="en-US" sz="2400" dirty="0"/>
          </a:p>
        </p:txBody>
      </p:sp>
    </p:spTree>
    <p:extLst>
      <p:ext uri="{BB962C8B-B14F-4D97-AF65-F5344CB8AC3E}">
        <p14:creationId xmlns:p14="http://schemas.microsoft.com/office/powerpoint/2010/main" val="595279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D649-1F03-4456-9316-31B97F51752A}"/>
              </a:ext>
            </a:extLst>
          </p:cNvPr>
          <p:cNvSpPr>
            <a:spLocks noGrp="1"/>
          </p:cNvSpPr>
          <p:nvPr>
            <p:ph type="title"/>
          </p:nvPr>
        </p:nvSpPr>
        <p:spPr/>
        <p:txBody>
          <a:bodyPr/>
          <a:lstStyle/>
          <a:p>
            <a:r>
              <a:rPr lang="en-US" dirty="0"/>
              <a:t>Monitoring an OpenMP program</a:t>
            </a:r>
          </a:p>
        </p:txBody>
      </p:sp>
      <p:sp>
        <p:nvSpPr>
          <p:cNvPr id="3" name="Content Placeholder 2">
            <a:extLst>
              <a:ext uri="{FF2B5EF4-FFF2-40B4-BE49-F238E27FC236}">
                <a16:creationId xmlns:a16="http://schemas.microsoft.com/office/drawing/2014/main" id="{3E1CBADC-A05B-4EB9-8355-96C67DA37859}"/>
              </a:ext>
            </a:extLst>
          </p:cNvPr>
          <p:cNvSpPr>
            <a:spLocks noGrp="1"/>
          </p:cNvSpPr>
          <p:nvPr>
            <p:ph idx="1"/>
          </p:nvPr>
        </p:nvSpPr>
        <p:spPr>
          <a:xfrm>
            <a:off x="533400" y="2084832"/>
            <a:ext cx="7524751" cy="4224528"/>
          </a:xfrm>
        </p:spPr>
        <p:txBody>
          <a:bodyPr>
            <a:normAutofit/>
          </a:bodyPr>
          <a:lstStyle/>
          <a:p>
            <a:pPr>
              <a:buFont typeface="Wingdings" panose="05000000000000000000" pitchFamily="2" charset="2"/>
              <a:buChar char="§"/>
            </a:pPr>
            <a:r>
              <a:rPr lang="en-US" sz="2800"/>
              <a:t> To </a:t>
            </a:r>
            <a:r>
              <a:rPr lang="en-US" sz="2800" dirty="0"/>
              <a:t>understand how an OpenMP program actually runs on a multi-core system</a:t>
            </a:r>
          </a:p>
          <a:p>
            <a:pPr lvl="1">
              <a:buFont typeface="Wingdings" panose="05000000000000000000" pitchFamily="2" charset="2"/>
              <a:buChar char="§"/>
            </a:pPr>
            <a:r>
              <a:rPr lang="en-US" sz="2000" dirty="0"/>
              <a:t> it is best to monitor and measure the performance of the program. </a:t>
            </a:r>
          </a:p>
          <a:p>
            <a:pPr>
              <a:buFont typeface="Wingdings" panose="05000000000000000000" pitchFamily="2" charset="2"/>
              <a:buChar char="§"/>
            </a:pPr>
            <a:r>
              <a:rPr lang="en-US" sz="2800"/>
              <a:t> Even </a:t>
            </a:r>
            <a:r>
              <a:rPr lang="en-US" sz="2800" dirty="0"/>
              <a:t>more, this is the simplest and the most reliable way to know how many cores your program actually runs on.</a:t>
            </a:r>
          </a:p>
          <a:p>
            <a:pPr>
              <a:buFont typeface="Wingdings" panose="05000000000000000000" pitchFamily="2" charset="2"/>
              <a:buChar char="§"/>
            </a:pPr>
            <a:r>
              <a:rPr lang="en-US" sz="2800"/>
              <a:t> The </a:t>
            </a:r>
            <a:r>
              <a:rPr lang="en-US" sz="2800" dirty="0"/>
              <a:t>program starts several threads, each of them printing out one Fibonacci number computed using the naïve and time-consuming recursive algorithm.</a:t>
            </a:r>
          </a:p>
        </p:txBody>
      </p:sp>
    </p:spTree>
    <p:extLst>
      <p:ext uri="{BB962C8B-B14F-4D97-AF65-F5344CB8AC3E}">
        <p14:creationId xmlns:p14="http://schemas.microsoft.com/office/powerpoint/2010/main" val="1972160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955-C43C-453E-B409-206C3CDC5659}"/>
              </a:ext>
            </a:extLst>
          </p:cNvPr>
          <p:cNvSpPr>
            <a:spLocks noGrp="1"/>
          </p:cNvSpPr>
          <p:nvPr>
            <p:ph type="title"/>
          </p:nvPr>
        </p:nvSpPr>
        <p:spPr/>
        <p:txBody>
          <a:bodyPr/>
          <a:lstStyle/>
          <a:p>
            <a:r>
              <a:rPr lang="en-US" dirty="0"/>
              <a:t>Monitoring an OpenMP program</a:t>
            </a:r>
          </a:p>
        </p:txBody>
      </p:sp>
      <p:sp>
        <p:nvSpPr>
          <p:cNvPr id="5" name="TextBox 4">
            <a:extLst>
              <a:ext uri="{FF2B5EF4-FFF2-40B4-BE49-F238E27FC236}">
                <a16:creationId xmlns:a16="http://schemas.microsoft.com/office/drawing/2014/main" id="{BA3C9BC2-DDD3-4985-978C-0CC1775165F1}"/>
              </a:ext>
            </a:extLst>
          </p:cNvPr>
          <p:cNvSpPr txBox="1"/>
          <p:nvPr/>
        </p:nvSpPr>
        <p:spPr>
          <a:xfrm>
            <a:off x="1143000" y="2125267"/>
            <a:ext cx="6480313" cy="3693319"/>
          </a:xfrm>
          <a:prstGeom prst="rect">
            <a:avLst/>
          </a:prstGeom>
          <a:noFill/>
        </p:spPr>
        <p:txBody>
          <a:bodyPr wrap="square">
            <a:spAutoFit/>
          </a:bodyPr>
          <a:lstStyle/>
          <a:p>
            <a:r>
              <a:rPr lang="en-US" dirty="0"/>
              <a:t># include &lt;</a:t>
            </a:r>
            <a:r>
              <a:rPr lang="en-US" dirty="0" err="1"/>
              <a:t>stdio</a:t>
            </a:r>
            <a:r>
              <a:rPr lang="en-US" dirty="0"/>
              <a:t> .h&gt;</a:t>
            </a:r>
          </a:p>
          <a:p>
            <a:r>
              <a:rPr lang="en-US" dirty="0"/>
              <a:t># include &lt;</a:t>
            </a:r>
            <a:r>
              <a:rPr lang="en-US" dirty="0" err="1"/>
              <a:t>omp.h</a:t>
            </a:r>
            <a:r>
              <a:rPr lang="en-US" dirty="0"/>
              <a:t>&gt;</a:t>
            </a:r>
          </a:p>
          <a:p>
            <a:r>
              <a:rPr lang="en-US" dirty="0"/>
              <a:t>long fib (int n) { return (n &lt; </a:t>
            </a:r>
            <a:r>
              <a:rPr lang="en-US"/>
              <a:t>2 ? </a:t>
            </a:r>
            <a:r>
              <a:rPr lang="en-US" dirty="0"/>
              <a:t>1 : fib (n - 1) + fib (n - 2)); }</a:t>
            </a:r>
          </a:p>
          <a:p>
            <a:endParaRPr lang="en-US" dirty="0"/>
          </a:p>
          <a:p>
            <a:r>
              <a:rPr lang="en-US" dirty="0"/>
              <a:t>int main () {</a:t>
            </a:r>
          </a:p>
          <a:p>
            <a:r>
              <a:rPr lang="en-US" dirty="0"/>
              <a:t> int n = 45;</a:t>
            </a:r>
          </a:p>
          <a:p>
            <a:r>
              <a:rPr lang="en-US" dirty="0"/>
              <a:t> # pragma </a:t>
            </a:r>
            <a:r>
              <a:rPr lang="en-US" dirty="0" err="1"/>
              <a:t>omp</a:t>
            </a:r>
            <a:r>
              <a:rPr lang="en-US" dirty="0"/>
              <a:t> parallel</a:t>
            </a:r>
          </a:p>
          <a:p>
            <a:r>
              <a:rPr lang="en-US" dirty="0"/>
              <a:t> {</a:t>
            </a:r>
          </a:p>
          <a:p>
            <a:r>
              <a:rPr lang="en-US" dirty="0"/>
              <a:t>int t = </a:t>
            </a:r>
            <a:r>
              <a:rPr lang="en-US" dirty="0" err="1"/>
              <a:t>omp_get_thread_num</a:t>
            </a:r>
            <a:r>
              <a:rPr lang="en-US" dirty="0"/>
              <a:t> ();</a:t>
            </a:r>
          </a:p>
          <a:p>
            <a:r>
              <a:rPr lang="en-US" dirty="0"/>
              <a:t> </a:t>
            </a:r>
            <a:r>
              <a:rPr lang="en-US" dirty="0" err="1"/>
              <a:t>printf</a:t>
            </a:r>
            <a:r>
              <a:rPr lang="en-US" dirty="0"/>
              <a:t> ("%d: %</a:t>
            </a:r>
            <a:r>
              <a:rPr lang="en-US" dirty="0" err="1"/>
              <a:t>ld</a:t>
            </a:r>
            <a:r>
              <a:rPr lang="en-US" dirty="0"/>
              <a:t>\n", t, fib (n + t));</a:t>
            </a:r>
          </a:p>
          <a:p>
            <a:r>
              <a:rPr lang="en-US" dirty="0"/>
              <a:t>}</a:t>
            </a:r>
          </a:p>
          <a:p>
            <a:r>
              <a:rPr lang="en-US" dirty="0"/>
              <a:t> return 0;</a:t>
            </a:r>
          </a:p>
          <a:p>
            <a:r>
              <a:rPr lang="en-US" dirty="0"/>
              <a:t>}</a:t>
            </a:r>
          </a:p>
        </p:txBody>
      </p:sp>
      <p:sp>
        <p:nvSpPr>
          <p:cNvPr id="7" name="TextBox 6">
            <a:extLst>
              <a:ext uri="{FF2B5EF4-FFF2-40B4-BE49-F238E27FC236}">
                <a16:creationId xmlns:a16="http://schemas.microsoft.com/office/drawing/2014/main" id="{9ED4A5CC-C13F-4F31-937A-485757C493DD}"/>
              </a:ext>
            </a:extLst>
          </p:cNvPr>
          <p:cNvSpPr txBox="1"/>
          <p:nvPr/>
        </p:nvSpPr>
        <p:spPr>
          <a:xfrm>
            <a:off x="4383156" y="5449907"/>
            <a:ext cx="4572000" cy="369332"/>
          </a:xfrm>
          <a:prstGeom prst="rect">
            <a:avLst/>
          </a:prstGeom>
          <a:noFill/>
        </p:spPr>
        <p:txBody>
          <a:bodyPr wrap="square">
            <a:spAutoFit/>
          </a:bodyPr>
          <a:lstStyle/>
          <a:p>
            <a:r>
              <a:rPr lang="en-US" dirty="0"/>
              <a:t>$ env OMP_NUM_THREADS=8 time ./</a:t>
            </a:r>
            <a:r>
              <a:rPr lang="en-US" dirty="0" err="1"/>
              <a:t>fibonacci</a:t>
            </a:r>
            <a:endParaRPr lang="en-US" dirty="0"/>
          </a:p>
        </p:txBody>
      </p:sp>
    </p:spTree>
    <p:extLst>
      <p:ext uri="{BB962C8B-B14F-4D97-AF65-F5344CB8AC3E}">
        <p14:creationId xmlns:p14="http://schemas.microsoft.com/office/powerpoint/2010/main" val="2845999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7EAC-109B-428C-9C01-FD7DD77CB89D}"/>
              </a:ext>
            </a:extLst>
          </p:cNvPr>
          <p:cNvSpPr>
            <a:spLocks noGrp="1"/>
          </p:cNvSpPr>
          <p:nvPr>
            <p:ph type="title"/>
          </p:nvPr>
        </p:nvSpPr>
        <p:spPr/>
        <p:txBody>
          <a:bodyPr/>
          <a:lstStyle/>
          <a:p>
            <a:r>
              <a:rPr lang="en-US" dirty="0"/>
              <a:t>Monitoring an OpenMP program</a:t>
            </a:r>
          </a:p>
        </p:txBody>
      </p:sp>
      <p:sp>
        <p:nvSpPr>
          <p:cNvPr id="3" name="Content Placeholder 2">
            <a:extLst>
              <a:ext uri="{FF2B5EF4-FFF2-40B4-BE49-F238E27FC236}">
                <a16:creationId xmlns:a16="http://schemas.microsoft.com/office/drawing/2014/main" id="{091DB89F-3EBF-4F6E-8C8C-5ADA88E2C714}"/>
              </a:ext>
            </a:extLst>
          </p:cNvPr>
          <p:cNvSpPr>
            <a:spLocks noGrp="1"/>
          </p:cNvSpPr>
          <p:nvPr>
            <p:ph idx="1"/>
          </p:nvPr>
        </p:nvSpPr>
        <p:spPr/>
        <p:txBody>
          <a:bodyPr/>
          <a:lstStyle/>
          <a:p>
            <a:r>
              <a:rPr lang="en-US" dirty="0"/>
              <a:t>106.46 real 	298.45 user 		0.29 sys</a:t>
            </a:r>
          </a:p>
          <a:p>
            <a:pPr lvl="1"/>
            <a:r>
              <a:rPr lang="en-US" sz="2400" dirty="0"/>
              <a:t>User and system time amount to the total time that all logical cores together spent executing the program. </a:t>
            </a:r>
          </a:p>
          <a:p>
            <a:pPr lvl="1"/>
            <a:r>
              <a:rPr lang="en-US" sz="2400" dirty="0"/>
              <a:t>In the example above, the sum of the user and system time is bigger than the real time, i.e., the elapsed or wall-clock time.</a:t>
            </a:r>
          </a:p>
          <a:p>
            <a:pPr lvl="1"/>
            <a:r>
              <a:rPr lang="en-US" sz="2400" dirty="0"/>
              <a:t> Hence, various parts of the program must have run on several logical cores simultaneously.</a:t>
            </a:r>
          </a:p>
        </p:txBody>
      </p:sp>
    </p:spTree>
    <p:extLst>
      <p:ext uri="{BB962C8B-B14F-4D97-AF65-F5344CB8AC3E}">
        <p14:creationId xmlns:p14="http://schemas.microsoft.com/office/powerpoint/2010/main" val="787190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D63E-1EE5-4798-E68B-48B04FE75E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0CB25E-302D-BE3A-B359-A7095D19B81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A0123A-EA23-09D1-0A75-EEF0F5656029}"/>
              </a:ext>
            </a:extLst>
          </p:cNvPr>
          <p:cNvPicPr>
            <a:picLocks noChangeAspect="1"/>
          </p:cNvPicPr>
          <p:nvPr/>
        </p:nvPicPr>
        <p:blipFill>
          <a:blip r:embed="rId2"/>
          <a:stretch>
            <a:fillRect/>
          </a:stretch>
        </p:blipFill>
        <p:spPr>
          <a:xfrm>
            <a:off x="849307" y="548640"/>
            <a:ext cx="8066093" cy="5724144"/>
          </a:xfrm>
          <a:prstGeom prst="rect">
            <a:avLst/>
          </a:prstGeom>
        </p:spPr>
      </p:pic>
    </p:spTree>
    <p:extLst>
      <p:ext uri="{BB962C8B-B14F-4D97-AF65-F5344CB8AC3E}">
        <p14:creationId xmlns:p14="http://schemas.microsoft.com/office/powerpoint/2010/main" val="2156424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5CC1-EF17-478B-B079-E61C6F6A8D22}"/>
              </a:ext>
            </a:extLst>
          </p:cNvPr>
          <p:cNvSpPr>
            <a:spLocks noGrp="1"/>
          </p:cNvSpPr>
          <p:nvPr>
            <p:ph type="title"/>
          </p:nvPr>
        </p:nvSpPr>
        <p:spPr/>
        <p:txBody>
          <a:bodyPr/>
          <a:lstStyle/>
          <a:p>
            <a:r>
              <a:rPr lang="en-US" dirty="0"/>
              <a:t>Monitoring an OpenMP program</a:t>
            </a:r>
          </a:p>
        </p:txBody>
      </p:sp>
      <p:sp>
        <p:nvSpPr>
          <p:cNvPr id="3" name="Content Placeholder 2">
            <a:extLst>
              <a:ext uri="{FF2B5EF4-FFF2-40B4-BE49-F238E27FC236}">
                <a16:creationId xmlns:a16="http://schemas.microsoft.com/office/drawing/2014/main" id="{042A2018-4E17-4F25-AB8B-7A3F87B8E1F6}"/>
              </a:ext>
            </a:extLst>
          </p:cNvPr>
          <p:cNvSpPr>
            <a:spLocks noGrp="1"/>
          </p:cNvSpPr>
          <p:nvPr>
            <p:ph idx="1"/>
          </p:nvPr>
        </p:nvSpPr>
        <p:spPr>
          <a:xfrm>
            <a:off x="609600" y="1905000"/>
            <a:ext cx="7290055" cy="4023360"/>
          </a:xfrm>
        </p:spPr>
        <p:txBody>
          <a:bodyPr>
            <a:normAutofit lnSpcReduction="10000"/>
          </a:bodyPr>
          <a:lstStyle/>
          <a:p>
            <a:pPr>
              <a:buFont typeface="Wingdings" panose="05000000000000000000" pitchFamily="2" charset="2"/>
              <a:buChar char="§"/>
            </a:pPr>
            <a:r>
              <a:rPr lang="en-US"/>
              <a:t> Most </a:t>
            </a:r>
            <a:r>
              <a:rPr lang="en-US" dirty="0"/>
              <a:t>operating systems </a:t>
            </a:r>
            <a:r>
              <a:rPr lang="en-US" b="1" dirty="0">
                <a:solidFill>
                  <a:srgbClr val="FF0000"/>
                </a:solidFill>
              </a:rPr>
              <a:t>provide system monitors </a:t>
            </a:r>
            <a:r>
              <a:rPr lang="en-US" dirty="0"/>
              <a:t>that among other metrics show the amount of computation performed by individual cores. </a:t>
            </a:r>
          </a:p>
          <a:p>
            <a:pPr lvl="1">
              <a:buFont typeface="Wingdings" panose="05000000000000000000" pitchFamily="2" charset="2"/>
              <a:buChar char="§"/>
            </a:pPr>
            <a:r>
              <a:rPr lang="en-US" dirty="0"/>
              <a:t>most system monitor reports the overall load on an individual logical core, i.e., load of all programs running on a logical core.</a:t>
            </a:r>
          </a:p>
          <a:p>
            <a:pPr>
              <a:buFont typeface="Wingdings" panose="05000000000000000000" pitchFamily="2" charset="2"/>
              <a:buChar char="§"/>
            </a:pPr>
            <a:r>
              <a:rPr lang="en-US"/>
              <a:t> Using </a:t>
            </a:r>
            <a:r>
              <a:rPr lang="en-US" dirty="0"/>
              <a:t>a system monitor while the program is run on idle system, one can observe the load on individual logical cores during program execution. </a:t>
            </a:r>
          </a:p>
          <a:p>
            <a:pPr>
              <a:buFont typeface="Wingdings" panose="05000000000000000000" pitchFamily="2" charset="2"/>
              <a:buChar char="§"/>
            </a:pPr>
            <a:r>
              <a:rPr lang="en-US"/>
              <a:t> As </a:t>
            </a:r>
            <a:r>
              <a:rPr lang="en-US" dirty="0"/>
              <a:t>threads finish one after another, one can observe how the load on individual logical cores drops as the execution proceeds.</a:t>
            </a:r>
          </a:p>
          <a:p>
            <a:pPr>
              <a:buFont typeface="Wingdings" panose="05000000000000000000" pitchFamily="2" charset="2"/>
              <a:buChar char="§"/>
            </a:pPr>
            <a:r>
              <a:rPr lang="en-US" dirty="0"/>
              <a:t> Towards the end of execution, with only one thread remaining, it can be seen how the operating system occasionally migrates the last thread from one logical core to another.</a:t>
            </a:r>
          </a:p>
        </p:txBody>
      </p:sp>
    </p:spTree>
    <p:extLst>
      <p:ext uri="{BB962C8B-B14F-4D97-AF65-F5344CB8AC3E}">
        <p14:creationId xmlns:p14="http://schemas.microsoft.com/office/powerpoint/2010/main" val="9526682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374B-4445-4A4F-8175-6D3F579B1ADB}"/>
              </a:ext>
            </a:extLst>
          </p:cNvPr>
          <p:cNvSpPr>
            <a:spLocks noGrp="1"/>
          </p:cNvSpPr>
          <p:nvPr>
            <p:ph type="title"/>
          </p:nvPr>
        </p:nvSpPr>
        <p:spPr/>
        <p:txBody>
          <a:bodyPr/>
          <a:lstStyle/>
          <a:p>
            <a:r>
              <a:rPr lang="en-US" dirty="0"/>
              <a:t>Parallelization of loops</a:t>
            </a:r>
          </a:p>
        </p:txBody>
      </p:sp>
      <p:sp>
        <p:nvSpPr>
          <p:cNvPr id="3" name="Content Placeholder 2">
            <a:extLst>
              <a:ext uri="{FF2B5EF4-FFF2-40B4-BE49-F238E27FC236}">
                <a16:creationId xmlns:a16="http://schemas.microsoft.com/office/drawing/2014/main" id="{EAAB060A-3FC4-48F5-9CF6-2E77E2498256}"/>
              </a:ext>
            </a:extLst>
          </p:cNvPr>
          <p:cNvSpPr>
            <a:spLocks noGrp="1"/>
          </p:cNvSpPr>
          <p:nvPr>
            <p:ph idx="1"/>
          </p:nvPr>
        </p:nvSpPr>
        <p:spPr/>
        <p:txBody>
          <a:bodyPr>
            <a:normAutofit/>
          </a:bodyPr>
          <a:lstStyle/>
          <a:p>
            <a:r>
              <a:rPr lang="en-US" sz="3200" dirty="0"/>
              <a:t>Most CPU-intensive programs for solving scientific or technical problems spend most of their time running loops </a:t>
            </a:r>
          </a:p>
          <a:p>
            <a:pPr lvl="1"/>
            <a:r>
              <a:rPr lang="en-US" sz="2400" dirty="0"/>
              <a:t>OpenMP provides for the efficient and portable implementation of parallel loops.</a:t>
            </a:r>
          </a:p>
        </p:txBody>
      </p:sp>
    </p:spTree>
    <p:extLst>
      <p:ext uri="{BB962C8B-B14F-4D97-AF65-F5344CB8AC3E}">
        <p14:creationId xmlns:p14="http://schemas.microsoft.com/office/powerpoint/2010/main" val="4047024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BEA1-161A-A200-503C-6C575E566C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78A0ED-B024-A2DF-BA13-8783FD868E9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D9726BE-0A88-7667-503B-3B84FC3125FD}"/>
              </a:ext>
            </a:extLst>
          </p:cNvPr>
          <p:cNvPicPr>
            <a:picLocks noChangeAspect="1"/>
          </p:cNvPicPr>
          <p:nvPr/>
        </p:nvPicPr>
        <p:blipFill>
          <a:blip r:embed="rId2"/>
          <a:stretch>
            <a:fillRect/>
          </a:stretch>
        </p:blipFill>
        <p:spPr>
          <a:xfrm>
            <a:off x="405018" y="556014"/>
            <a:ext cx="8333964" cy="5837149"/>
          </a:xfrm>
          <a:prstGeom prst="rect">
            <a:avLst/>
          </a:prstGeom>
        </p:spPr>
      </p:pic>
    </p:spTree>
    <p:extLst>
      <p:ext uri="{BB962C8B-B14F-4D97-AF65-F5344CB8AC3E}">
        <p14:creationId xmlns:p14="http://schemas.microsoft.com/office/powerpoint/2010/main" val="2099342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6E75-9ED4-05C3-0400-3554365D49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3FCD7C-BEB6-815F-9CC6-F2AD8A47B5D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C464417-AE0E-4B92-DEF5-3CA6D59F1952}"/>
              </a:ext>
            </a:extLst>
          </p:cNvPr>
          <p:cNvPicPr>
            <a:picLocks noChangeAspect="1"/>
          </p:cNvPicPr>
          <p:nvPr/>
        </p:nvPicPr>
        <p:blipFill>
          <a:blip r:embed="rId2"/>
          <a:stretch>
            <a:fillRect/>
          </a:stretch>
        </p:blipFill>
        <p:spPr>
          <a:xfrm>
            <a:off x="609600" y="251749"/>
            <a:ext cx="8229600" cy="6354501"/>
          </a:xfrm>
          <a:prstGeom prst="rect">
            <a:avLst/>
          </a:prstGeom>
        </p:spPr>
      </p:pic>
    </p:spTree>
    <p:extLst>
      <p:ext uri="{BB962C8B-B14F-4D97-AF65-F5344CB8AC3E}">
        <p14:creationId xmlns:p14="http://schemas.microsoft.com/office/powerpoint/2010/main" val="1846090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C1D2-0A66-F161-EF54-988388ABFC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029054-AACD-81F5-4B53-A9EFB98282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EC56FDB-9D36-E28F-EF69-FD3C74C1893D}"/>
              </a:ext>
            </a:extLst>
          </p:cNvPr>
          <p:cNvPicPr>
            <a:picLocks noChangeAspect="1"/>
          </p:cNvPicPr>
          <p:nvPr/>
        </p:nvPicPr>
        <p:blipFill>
          <a:blip r:embed="rId2"/>
          <a:stretch>
            <a:fillRect/>
          </a:stretch>
        </p:blipFill>
        <p:spPr>
          <a:xfrm>
            <a:off x="685800" y="240610"/>
            <a:ext cx="8292700" cy="6312590"/>
          </a:xfrm>
          <a:prstGeom prst="rect">
            <a:avLst/>
          </a:prstGeom>
        </p:spPr>
      </p:pic>
    </p:spTree>
    <p:extLst>
      <p:ext uri="{BB962C8B-B14F-4D97-AF65-F5344CB8AC3E}">
        <p14:creationId xmlns:p14="http://schemas.microsoft.com/office/powerpoint/2010/main" val="2762613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812D-17D9-368E-9982-743D3D9178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1B9B14-6200-47A1-99F1-148D55EB8C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EC1F4FC-2479-F28B-0E13-527658BB93C8}"/>
              </a:ext>
            </a:extLst>
          </p:cNvPr>
          <p:cNvPicPr>
            <a:picLocks noChangeAspect="1"/>
          </p:cNvPicPr>
          <p:nvPr/>
        </p:nvPicPr>
        <p:blipFill>
          <a:blip r:embed="rId2"/>
          <a:stretch>
            <a:fillRect/>
          </a:stretch>
        </p:blipFill>
        <p:spPr>
          <a:xfrm>
            <a:off x="244267" y="731520"/>
            <a:ext cx="8655465" cy="5394960"/>
          </a:xfrm>
          <a:prstGeom prst="rect">
            <a:avLst/>
          </a:prstGeom>
        </p:spPr>
      </p:pic>
    </p:spTree>
    <p:extLst>
      <p:ext uri="{BB962C8B-B14F-4D97-AF65-F5344CB8AC3E}">
        <p14:creationId xmlns:p14="http://schemas.microsoft.com/office/powerpoint/2010/main" val="132915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6CCD7A-4C5A-41EC-9E29-4207BE7BB5FD}"/>
              </a:ext>
            </a:extLst>
          </p:cNvPr>
          <p:cNvPicPr>
            <a:picLocks noChangeAspect="1"/>
          </p:cNvPicPr>
          <p:nvPr/>
        </p:nvPicPr>
        <p:blipFill>
          <a:blip r:embed="rId2"/>
          <a:stretch>
            <a:fillRect/>
          </a:stretch>
        </p:blipFill>
        <p:spPr>
          <a:xfrm>
            <a:off x="304800" y="1600200"/>
            <a:ext cx="8084556" cy="3052762"/>
          </a:xfrm>
          <a:prstGeom prst="rect">
            <a:avLst/>
          </a:prstGeom>
        </p:spPr>
      </p:pic>
    </p:spTree>
    <p:extLst>
      <p:ext uri="{BB962C8B-B14F-4D97-AF65-F5344CB8AC3E}">
        <p14:creationId xmlns:p14="http://schemas.microsoft.com/office/powerpoint/2010/main" val="2572057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B7EC-3A96-455B-AC12-B5D8E728E0DB}"/>
              </a:ext>
            </a:extLst>
          </p:cNvPr>
          <p:cNvSpPr>
            <a:spLocks noGrp="1"/>
          </p:cNvSpPr>
          <p:nvPr>
            <p:ph type="title"/>
          </p:nvPr>
        </p:nvSpPr>
        <p:spPr>
          <a:xfrm>
            <a:off x="628650" y="1131094"/>
            <a:ext cx="7886700" cy="573881"/>
          </a:xfrm>
        </p:spPr>
        <p:txBody>
          <a:bodyPr>
            <a:normAutofit fontScale="90000"/>
          </a:bodyPr>
          <a:lstStyle/>
          <a:p>
            <a:r>
              <a:rPr lang="en-US" dirty="0"/>
              <a:t>Parallelizing loops with independent iterations</a:t>
            </a:r>
          </a:p>
        </p:txBody>
      </p:sp>
      <p:sp>
        <p:nvSpPr>
          <p:cNvPr id="3" name="Content Placeholder 2">
            <a:extLst>
              <a:ext uri="{FF2B5EF4-FFF2-40B4-BE49-F238E27FC236}">
                <a16:creationId xmlns:a16="http://schemas.microsoft.com/office/drawing/2014/main" id="{CDCE5782-7CAB-444E-8334-84862BA59011}"/>
              </a:ext>
            </a:extLst>
          </p:cNvPr>
          <p:cNvSpPr>
            <a:spLocks noGrp="1"/>
          </p:cNvSpPr>
          <p:nvPr>
            <p:ph idx="1"/>
          </p:nvPr>
        </p:nvSpPr>
        <p:spPr>
          <a:xfrm>
            <a:off x="625508" y="2057400"/>
            <a:ext cx="7886700" cy="3263504"/>
          </a:xfrm>
        </p:spPr>
        <p:txBody>
          <a:bodyPr>
            <a:normAutofit/>
          </a:bodyPr>
          <a:lstStyle/>
          <a:p>
            <a:r>
              <a:rPr lang="en-US" sz="2400"/>
              <a:t>Printing </a:t>
            </a:r>
            <a:r>
              <a:rPr lang="en-US" sz="2400" dirty="0"/>
              <a:t>out all integers from 1 to max in no particular order.</a:t>
            </a:r>
          </a:p>
        </p:txBody>
      </p:sp>
      <p:sp>
        <p:nvSpPr>
          <p:cNvPr id="5" name="TextBox 4">
            <a:extLst>
              <a:ext uri="{FF2B5EF4-FFF2-40B4-BE49-F238E27FC236}">
                <a16:creationId xmlns:a16="http://schemas.microsoft.com/office/drawing/2014/main" id="{74ED6E16-681D-4A72-B549-319BC9FA3E1C}"/>
              </a:ext>
            </a:extLst>
          </p:cNvPr>
          <p:cNvSpPr txBox="1"/>
          <p:nvPr/>
        </p:nvSpPr>
        <p:spPr>
          <a:xfrm>
            <a:off x="631792" y="2514600"/>
            <a:ext cx="7048500" cy="3323987"/>
          </a:xfrm>
          <a:prstGeom prst="rect">
            <a:avLst/>
          </a:prstGeom>
          <a:noFill/>
        </p:spPr>
        <p:txBody>
          <a:bodyPr wrap="square">
            <a:spAutoFit/>
          </a:bodyPr>
          <a:lstStyle/>
          <a:p>
            <a:r>
              <a:rPr lang="en-US" sz="2100"/>
              <a:t> #</a:t>
            </a:r>
            <a:r>
              <a:rPr lang="en-US" sz="2100" dirty="0"/>
              <a:t>include &lt;</a:t>
            </a:r>
            <a:r>
              <a:rPr lang="en-US" sz="2100" dirty="0" err="1"/>
              <a:t>stdio</a:t>
            </a:r>
            <a:r>
              <a:rPr lang="en-US" sz="2100" dirty="0"/>
              <a:t> .h&gt;</a:t>
            </a:r>
          </a:p>
          <a:p>
            <a:r>
              <a:rPr lang="en-US" sz="2100"/>
              <a:t> # </a:t>
            </a:r>
            <a:r>
              <a:rPr lang="en-US" sz="2100" dirty="0"/>
              <a:t>include &lt;</a:t>
            </a:r>
            <a:r>
              <a:rPr lang="en-US" sz="2100" dirty="0" err="1"/>
              <a:t>omp.h</a:t>
            </a:r>
            <a:r>
              <a:rPr lang="en-US" sz="2100" dirty="0"/>
              <a:t>&gt;</a:t>
            </a:r>
          </a:p>
          <a:p>
            <a:r>
              <a:rPr lang="en-US" sz="2100" dirty="0"/>
              <a:t> int main ( int </a:t>
            </a:r>
            <a:r>
              <a:rPr lang="en-US" sz="2100" dirty="0" err="1"/>
              <a:t>argc</a:t>
            </a:r>
            <a:r>
              <a:rPr lang="en-US" sz="2100" dirty="0"/>
              <a:t> , char * </a:t>
            </a:r>
            <a:r>
              <a:rPr lang="en-US" sz="2100" dirty="0" err="1"/>
              <a:t>argv</a:t>
            </a:r>
            <a:r>
              <a:rPr lang="en-US" sz="2100" dirty="0"/>
              <a:t> []) {</a:t>
            </a:r>
          </a:p>
          <a:p>
            <a:r>
              <a:rPr lang="en-US" sz="2100" dirty="0"/>
              <a:t> int max; </a:t>
            </a:r>
          </a:p>
          <a:p>
            <a:r>
              <a:rPr lang="en-US" sz="2100"/>
              <a:t> sscanf </a:t>
            </a:r>
            <a:r>
              <a:rPr lang="en-US" sz="2100" dirty="0"/>
              <a:t>( </a:t>
            </a:r>
            <a:r>
              <a:rPr lang="en-US" sz="2100" dirty="0" err="1"/>
              <a:t>argv</a:t>
            </a:r>
            <a:r>
              <a:rPr lang="en-US" sz="2100" dirty="0"/>
              <a:t> [1] , "%d", &amp;max );</a:t>
            </a:r>
          </a:p>
          <a:p>
            <a:r>
              <a:rPr lang="en-US" sz="2100" dirty="0"/>
              <a:t> # pragma </a:t>
            </a:r>
            <a:r>
              <a:rPr lang="en-US" sz="2100" dirty="0" err="1"/>
              <a:t>omp</a:t>
            </a:r>
            <a:r>
              <a:rPr lang="en-US" sz="2100" dirty="0"/>
              <a:t> parallel for</a:t>
            </a:r>
          </a:p>
          <a:p>
            <a:r>
              <a:rPr lang="en-US" sz="2100" dirty="0"/>
              <a:t> for ( int </a:t>
            </a:r>
            <a:r>
              <a:rPr lang="en-US" sz="2100" dirty="0" err="1"/>
              <a:t>i</a:t>
            </a:r>
            <a:r>
              <a:rPr lang="en-US" sz="2100" dirty="0"/>
              <a:t> = 1; </a:t>
            </a:r>
            <a:r>
              <a:rPr lang="en-US" sz="2100" dirty="0" err="1"/>
              <a:t>i</a:t>
            </a:r>
            <a:r>
              <a:rPr lang="en-US" sz="2100" dirty="0"/>
              <a:t> &lt;= max; </a:t>
            </a:r>
            <a:r>
              <a:rPr lang="en-US" sz="2100" dirty="0" err="1"/>
              <a:t>i</a:t>
            </a:r>
            <a:r>
              <a:rPr lang="en-US" sz="2100" dirty="0"/>
              <a:t>++)</a:t>
            </a:r>
          </a:p>
          <a:p>
            <a:r>
              <a:rPr lang="en-US" sz="2100" dirty="0"/>
              <a:t> </a:t>
            </a:r>
            <a:r>
              <a:rPr lang="en-US" sz="2100" dirty="0" err="1"/>
              <a:t>printf</a:t>
            </a:r>
            <a:r>
              <a:rPr lang="en-US" sz="2100" dirty="0"/>
              <a:t> ("%d: %d\n", </a:t>
            </a:r>
            <a:r>
              <a:rPr lang="en-US" sz="2100" dirty="0" err="1"/>
              <a:t>omp_get_thread_num</a:t>
            </a:r>
            <a:r>
              <a:rPr lang="en-US" sz="2100" dirty="0"/>
              <a:t> () , </a:t>
            </a:r>
            <a:r>
              <a:rPr lang="en-US" sz="2100" dirty="0" err="1"/>
              <a:t>i</a:t>
            </a:r>
            <a:r>
              <a:rPr lang="en-US" sz="2100" dirty="0"/>
              <a:t>);</a:t>
            </a:r>
          </a:p>
          <a:p>
            <a:r>
              <a:rPr lang="en-US" sz="2100" dirty="0"/>
              <a:t> return 0;</a:t>
            </a:r>
          </a:p>
          <a:p>
            <a:r>
              <a:rPr lang="en-US" sz="2100" dirty="0"/>
              <a:t> }</a:t>
            </a:r>
          </a:p>
        </p:txBody>
      </p:sp>
    </p:spTree>
    <p:extLst>
      <p:ext uri="{BB962C8B-B14F-4D97-AF65-F5344CB8AC3E}">
        <p14:creationId xmlns:p14="http://schemas.microsoft.com/office/powerpoint/2010/main" val="67533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1FD-6A14-443D-9545-76D34632489A}"/>
              </a:ext>
            </a:extLst>
          </p:cNvPr>
          <p:cNvSpPr>
            <a:spLocks noGrp="1"/>
          </p:cNvSpPr>
          <p:nvPr>
            <p:ph type="title"/>
          </p:nvPr>
        </p:nvSpPr>
        <p:spPr>
          <a:xfrm>
            <a:off x="628650" y="1131094"/>
            <a:ext cx="7886700" cy="383381"/>
          </a:xfrm>
        </p:spPr>
        <p:txBody>
          <a:bodyPr>
            <a:normAutofit fontScale="90000"/>
          </a:bodyPr>
          <a:lstStyle/>
          <a:p>
            <a:r>
              <a:rPr lang="en-US" dirty="0"/>
              <a:t>Parallelizing loops with independent iterations</a:t>
            </a:r>
          </a:p>
        </p:txBody>
      </p:sp>
      <p:sp>
        <p:nvSpPr>
          <p:cNvPr id="3" name="Content Placeholder 2">
            <a:extLst>
              <a:ext uri="{FF2B5EF4-FFF2-40B4-BE49-F238E27FC236}">
                <a16:creationId xmlns:a16="http://schemas.microsoft.com/office/drawing/2014/main" id="{22D02188-427A-49D6-9FF7-9948B055DAF8}"/>
              </a:ext>
            </a:extLst>
          </p:cNvPr>
          <p:cNvSpPr>
            <a:spLocks noGrp="1"/>
          </p:cNvSpPr>
          <p:nvPr>
            <p:ph idx="1"/>
          </p:nvPr>
        </p:nvSpPr>
        <p:spPr>
          <a:xfrm>
            <a:off x="504825" y="1743076"/>
            <a:ext cx="8010525" cy="4505324"/>
          </a:xfrm>
        </p:spPr>
        <p:txBody>
          <a:bodyPr>
            <a:normAutofit fontScale="92500" lnSpcReduction="10000"/>
          </a:bodyPr>
          <a:lstStyle/>
          <a:p>
            <a:endParaRPr lang="en-US"/>
          </a:p>
          <a:p>
            <a:r>
              <a:rPr lang="en-US"/>
              <a:t>The </a:t>
            </a:r>
            <a:r>
              <a:rPr lang="en-US" dirty="0"/>
              <a:t>program starts as a single initial thread. </a:t>
            </a:r>
          </a:p>
          <a:p>
            <a:r>
              <a:rPr lang="en-US" dirty="0"/>
              <a:t>The value max is read and stored in variable max. </a:t>
            </a:r>
          </a:p>
          <a:p>
            <a:r>
              <a:rPr lang="en-US" dirty="0"/>
              <a:t>The execution then reaches the most important part of the program, namely the for loop which actually prints out the numbers </a:t>
            </a:r>
          </a:p>
          <a:p>
            <a:r>
              <a:rPr lang="en-US" dirty="0" err="1"/>
              <a:t>omp</a:t>
            </a:r>
            <a:r>
              <a:rPr lang="en-US" dirty="0"/>
              <a:t> parallel for directive in line 6 specifies that the for loop must be executed in parallel, </a:t>
            </a:r>
          </a:p>
          <a:p>
            <a:pPr lvl="1"/>
            <a:r>
              <a:rPr lang="en-US" dirty="0"/>
              <a:t>i.e., its iterations must be divided among and executed by multiple threads running on all available processing units.</a:t>
            </a:r>
          </a:p>
          <a:p>
            <a:r>
              <a:rPr lang="en-US">
                <a:solidFill>
                  <a:srgbClr val="FF0000"/>
                </a:solidFill>
              </a:rPr>
              <a:t>Hence</a:t>
            </a:r>
            <a:r>
              <a:rPr lang="en-US" dirty="0">
                <a:solidFill>
                  <a:srgbClr val="FF0000"/>
                </a:solidFill>
              </a:rPr>
              <a:t>, a number of slave threads is created, </a:t>
            </a:r>
            <a:r>
              <a:rPr lang="en-US" b="1" dirty="0">
                <a:solidFill>
                  <a:srgbClr val="FF0000"/>
                </a:solidFill>
              </a:rPr>
              <a:t>one per each available processing unit or as specified </a:t>
            </a:r>
            <a:r>
              <a:rPr lang="en-US" b="1">
                <a:solidFill>
                  <a:srgbClr val="FF0000"/>
                </a:solidFill>
              </a:rPr>
              <a:t>explicitly </a:t>
            </a:r>
            <a:r>
              <a:rPr lang="en-US" b="1">
                <a:solidFill>
                  <a:srgbClr val="7030A0"/>
                </a:solidFill>
              </a:rPr>
              <a:t>minus </a:t>
            </a:r>
            <a:r>
              <a:rPr lang="en-US" b="1" dirty="0">
                <a:solidFill>
                  <a:srgbClr val="7030A0"/>
                </a:solidFill>
              </a:rPr>
              <a:t>one that the initial thread runs on</a:t>
            </a:r>
          </a:p>
          <a:p>
            <a:r>
              <a:rPr lang="en-US" b="1">
                <a:solidFill>
                  <a:srgbClr val="00B050"/>
                </a:solidFill>
              </a:rPr>
              <a:t>The </a:t>
            </a:r>
            <a:r>
              <a:rPr lang="en-US" b="1" dirty="0">
                <a:solidFill>
                  <a:srgbClr val="00B050"/>
                </a:solidFill>
              </a:rPr>
              <a:t>initial thread becomes the master thread </a:t>
            </a:r>
            <a:r>
              <a:rPr lang="en-US" dirty="0">
                <a:solidFill>
                  <a:srgbClr val="00B050"/>
                </a:solidFill>
              </a:rPr>
              <a:t>and together with the newly created slave threads the team of threads is formed. </a:t>
            </a:r>
          </a:p>
        </p:txBody>
      </p:sp>
    </p:spTree>
    <p:extLst>
      <p:ext uri="{BB962C8B-B14F-4D97-AF65-F5344CB8AC3E}">
        <p14:creationId xmlns:p14="http://schemas.microsoft.com/office/powerpoint/2010/main" val="2486521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478C-F39E-47AC-837A-A5D1123610CD}"/>
              </a:ext>
            </a:extLst>
          </p:cNvPr>
          <p:cNvSpPr>
            <a:spLocks noGrp="1"/>
          </p:cNvSpPr>
          <p:nvPr>
            <p:ph type="title"/>
          </p:nvPr>
        </p:nvSpPr>
        <p:spPr/>
        <p:txBody>
          <a:bodyPr/>
          <a:lstStyle/>
          <a:p>
            <a:r>
              <a:rPr lang="en-US" dirty="0"/>
              <a:t>Parallelizing loops with independent iterations</a:t>
            </a:r>
          </a:p>
        </p:txBody>
      </p:sp>
      <p:sp>
        <p:nvSpPr>
          <p:cNvPr id="3" name="Content Placeholder 2">
            <a:extLst>
              <a:ext uri="{FF2B5EF4-FFF2-40B4-BE49-F238E27FC236}">
                <a16:creationId xmlns:a16="http://schemas.microsoft.com/office/drawing/2014/main" id="{98CD139F-60CC-4304-8081-F6873838B19B}"/>
              </a:ext>
            </a:extLst>
          </p:cNvPr>
          <p:cNvSpPr>
            <a:spLocks noGrp="1"/>
          </p:cNvSpPr>
          <p:nvPr>
            <p:ph idx="1"/>
          </p:nvPr>
        </p:nvSpPr>
        <p:spPr/>
        <p:txBody>
          <a:bodyPr>
            <a:normAutofit/>
          </a:bodyPr>
          <a:lstStyle/>
          <a:p>
            <a:r>
              <a:rPr lang="en-US" dirty="0"/>
              <a:t>iterations of the parallel for loop are divided among threads where each iteration is executed by the thread it has been assigned to</a:t>
            </a:r>
          </a:p>
          <a:p>
            <a:r>
              <a:rPr lang="en-US" b="1" dirty="0">
                <a:solidFill>
                  <a:srgbClr val="7030A0"/>
                </a:solidFill>
              </a:rPr>
              <a:t>Once all iterations have been executed, all threads in the team are synchronized at the implicit barrier at the end of the parallel for loop and all slave threads are terminated.</a:t>
            </a:r>
          </a:p>
          <a:p>
            <a:r>
              <a:rPr lang="en-US" dirty="0"/>
              <a:t>Finally, the execution proceeds sequentially and the master thread terminates the program by executing return 0.</a:t>
            </a:r>
          </a:p>
        </p:txBody>
      </p:sp>
    </p:spTree>
    <p:extLst>
      <p:ext uri="{BB962C8B-B14F-4D97-AF65-F5344CB8AC3E}">
        <p14:creationId xmlns:p14="http://schemas.microsoft.com/office/powerpoint/2010/main" val="764323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6996-A730-47D3-ADDC-B99F766545AC}"/>
              </a:ext>
            </a:extLst>
          </p:cNvPr>
          <p:cNvSpPr>
            <a:spLocks noGrp="1"/>
          </p:cNvSpPr>
          <p:nvPr>
            <p:ph type="title"/>
          </p:nvPr>
        </p:nvSpPr>
        <p:spPr/>
        <p:txBody>
          <a:bodyPr/>
          <a:lstStyle/>
          <a:p>
            <a:r>
              <a:rPr lang="en-US" dirty="0"/>
              <a:t>Parallelizing loops with independent iterations</a:t>
            </a:r>
          </a:p>
        </p:txBody>
      </p:sp>
      <p:sp>
        <p:nvSpPr>
          <p:cNvPr id="3" name="Content Placeholder 2">
            <a:extLst>
              <a:ext uri="{FF2B5EF4-FFF2-40B4-BE49-F238E27FC236}">
                <a16:creationId xmlns:a16="http://schemas.microsoft.com/office/drawing/2014/main" id="{77933204-71FC-4A19-8519-C1D0D26025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917876-F301-4E3C-BCFD-A619F10FBA81}"/>
              </a:ext>
            </a:extLst>
          </p:cNvPr>
          <p:cNvPicPr>
            <a:picLocks noChangeAspect="1"/>
          </p:cNvPicPr>
          <p:nvPr/>
        </p:nvPicPr>
        <p:blipFill>
          <a:blip r:embed="rId2"/>
          <a:stretch>
            <a:fillRect/>
          </a:stretch>
        </p:blipFill>
        <p:spPr>
          <a:xfrm>
            <a:off x="814492" y="2177025"/>
            <a:ext cx="7072208" cy="2671200"/>
          </a:xfrm>
          <a:prstGeom prst="rect">
            <a:avLst/>
          </a:prstGeom>
        </p:spPr>
      </p:pic>
    </p:spTree>
    <p:extLst>
      <p:ext uri="{BB962C8B-B14F-4D97-AF65-F5344CB8AC3E}">
        <p14:creationId xmlns:p14="http://schemas.microsoft.com/office/powerpoint/2010/main" val="3630547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BAE9-5B2A-485D-9D74-187E7B1BFF79}"/>
              </a:ext>
            </a:extLst>
          </p:cNvPr>
          <p:cNvSpPr>
            <a:spLocks noGrp="1"/>
          </p:cNvSpPr>
          <p:nvPr>
            <p:ph type="title"/>
          </p:nvPr>
        </p:nvSpPr>
        <p:spPr/>
        <p:txBody>
          <a:bodyPr/>
          <a:lstStyle/>
          <a:p>
            <a:r>
              <a:rPr lang="en-US" dirty="0"/>
              <a:t>Parallelizing loops with independent iterations</a:t>
            </a:r>
          </a:p>
        </p:txBody>
      </p:sp>
      <p:sp>
        <p:nvSpPr>
          <p:cNvPr id="3" name="Content Placeholder 2">
            <a:extLst>
              <a:ext uri="{FF2B5EF4-FFF2-40B4-BE49-F238E27FC236}">
                <a16:creationId xmlns:a16="http://schemas.microsoft.com/office/drawing/2014/main" id="{641AAA73-A7DC-4287-86D9-CD01B8C94EE2}"/>
              </a:ext>
            </a:extLst>
          </p:cNvPr>
          <p:cNvSpPr>
            <a:spLocks noGrp="1"/>
          </p:cNvSpPr>
          <p:nvPr>
            <p:ph idx="1"/>
          </p:nvPr>
        </p:nvSpPr>
        <p:spPr>
          <a:xfrm>
            <a:off x="768096" y="2286000"/>
            <a:ext cx="8147304" cy="4343400"/>
          </a:xfrm>
        </p:spPr>
        <p:txBody>
          <a:bodyPr>
            <a:normAutofit/>
          </a:bodyPr>
          <a:lstStyle/>
          <a:p>
            <a:r>
              <a:rPr lang="en-US" dirty="0"/>
              <a:t>Several observation must be made regarding </a:t>
            </a:r>
            <a:r>
              <a:rPr lang="en-US"/>
              <a:t>the program and execution of </a:t>
            </a:r>
            <a:r>
              <a:rPr lang="en-US" dirty="0"/>
              <a:t>parallel for loops in general. </a:t>
            </a:r>
          </a:p>
          <a:p>
            <a:pPr lvl="1"/>
            <a:r>
              <a:rPr lang="en-US" sz="2000" dirty="0"/>
              <a:t>First, </a:t>
            </a:r>
            <a:r>
              <a:rPr lang="en-US" sz="2000" b="1" dirty="0">
                <a:solidFill>
                  <a:srgbClr val="00B050"/>
                </a:solidFill>
              </a:rPr>
              <a:t>the program does not specify how the iterations should be divided among threads</a:t>
            </a:r>
          </a:p>
          <a:p>
            <a:pPr lvl="2"/>
            <a:r>
              <a:rPr lang="en-US" sz="2000" dirty="0"/>
              <a:t>. In such cases, </a:t>
            </a:r>
            <a:r>
              <a:rPr lang="en-US" sz="2000" dirty="0">
                <a:solidFill>
                  <a:srgbClr val="FF0066"/>
                </a:solidFill>
              </a:rPr>
              <a:t>most OpenMP implementations divide the entire iteration space into chunks where each chunk containing a subinterval of all iterations is executed by one thread</a:t>
            </a:r>
            <a:r>
              <a:rPr lang="en-US" sz="2000" dirty="0"/>
              <a:t>. </a:t>
            </a:r>
          </a:p>
          <a:p>
            <a:pPr lvl="1"/>
            <a:r>
              <a:rPr lang="en-US" sz="2000" dirty="0"/>
              <a:t>Second, </a:t>
            </a:r>
            <a:r>
              <a:rPr lang="en-US" sz="2000" dirty="0">
                <a:solidFill>
                  <a:srgbClr val="00B050"/>
                </a:solidFill>
              </a:rPr>
              <a:t>once the iteration space is divided into chunks, all iterations of an individual chunk are executed sequentially, one iteration after another.</a:t>
            </a:r>
          </a:p>
          <a:p>
            <a:pPr lvl="1"/>
            <a:r>
              <a:rPr lang="en-US" sz="2000" dirty="0">
                <a:latin typeface="NimbusRomNo9L-Regu"/>
              </a:rPr>
              <a:t>Third, </a:t>
            </a:r>
            <a:r>
              <a:rPr lang="en-US" sz="2000" b="1" dirty="0">
                <a:solidFill>
                  <a:srgbClr val="7030A0"/>
                </a:solidFill>
                <a:latin typeface="NimbusRomNo9L-Regu"/>
              </a:rPr>
              <a:t>the parallel </a:t>
            </a:r>
            <a:r>
              <a:rPr lang="en-US" sz="2000" b="1" dirty="0">
                <a:solidFill>
                  <a:srgbClr val="7030A0"/>
                </a:solidFill>
                <a:latin typeface="CMTT10"/>
              </a:rPr>
              <a:t>for </a:t>
            </a:r>
            <a:r>
              <a:rPr lang="en-US" sz="2000" b="1" dirty="0">
                <a:solidFill>
                  <a:srgbClr val="7030A0"/>
                </a:solidFill>
                <a:latin typeface="NimbusRomNo9L-Regu"/>
              </a:rPr>
              <a:t>loop variable </a:t>
            </a:r>
            <a:r>
              <a:rPr lang="en-US" sz="2000" b="1" dirty="0" err="1">
                <a:solidFill>
                  <a:srgbClr val="7030A0"/>
                </a:solidFill>
                <a:latin typeface="CMTT10"/>
              </a:rPr>
              <a:t>i</a:t>
            </a:r>
            <a:r>
              <a:rPr lang="en-US" sz="2000" b="1" dirty="0">
                <a:solidFill>
                  <a:srgbClr val="7030A0"/>
                </a:solidFill>
                <a:latin typeface="CMTT10"/>
              </a:rPr>
              <a:t> </a:t>
            </a:r>
            <a:r>
              <a:rPr lang="en-US" sz="2000" b="1" dirty="0">
                <a:solidFill>
                  <a:srgbClr val="7030A0"/>
                </a:solidFill>
                <a:latin typeface="NimbusRomNo9L-Regu"/>
              </a:rPr>
              <a:t>is made private in each thread executing a chunk of iterations as each thread must have its own copy of </a:t>
            </a:r>
            <a:r>
              <a:rPr lang="en-US" sz="2000" b="1" dirty="0" err="1">
                <a:solidFill>
                  <a:srgbClr val="7030A0"/>
                </a:solidFill>
                <a:latin typeface="CMTT10"/>
              </a:rPr>
              <a:t>i</a:t>
            </a:r>
            <a:r>
              <a:rPr lang="en-US" sz="2000" b="1">
                <a:solidFill>
                  <a:srgbClr val="7030A0"/>
                </a:solidFill>
                <a:latin typeface="NimbusRomNo9L-Regu"/>
              </a:rPr>
              <a:t>.</a:t>
            </a:r>
            <a:r>
              <a:rPr lang="en-US" sz="2000">
                <a:latin typeface="NimbusRomNo9L-Regu"/>
              </a:rPr>
              <a:t> </a:t>
            </a:r>
          </a:p>
          <a:p>
            <a:pPr marL="128016" lvl="1" indent="0">
              <a:buNone/>
            </a:pPr>
            <a:r>
              <a:rPr lang="en-US" sz="2000">
                <a:latin typeface="NimbusRomNo9L-Regu"/>
              </a:rPr>
              <a:t>  On </a:t>
            </a:r>
            <a:r>
              <a:rPr lang="en-US" sz="2000" dirty="0">
                <a:latin typeface="NimbusRomNo9L-Regu"/>
              </a:rPr>
              <a:t>the other hand, variable </a:t>
            </a:r>
            <a:r>
              <a:rPr lang="en-US" sz="2000" dirty="0">
                <a:latin typeface="CMTT10"/>
              </a:rPr>
              <a:t>max </a:t>
            </a:r>
            <a:r>
              <a:rPr lang="en-US" sz="2000" dirty="0">
                <a:latin typeface="NimbusRomNo9L-Regu"/>
              </a:rPr>
              <a:t>can be shared by all threads as it is </a:t>
            </a:r>
            <a:r>
              <a:rPr lang="en-US" sz="2000">
                <a:latin typeface="NimbusRomNo9L-Regu"/>
              </a:rPr>
              <a:t>set        before </a:t>
            </a:r>
            <a:r>
              <a:rPr lang="en-US" sz="2000" dirty="0">
                <a:latin typeface="NimbusRomNo9L-Regu"/>
              </a:rPr>
              <a:t>and is only read within the parallel region</a:t>
            </a:r>
            <a:r>
              <a:rPr lang="en-US" sz="2000" b="0" i="0" u="none" strike="noStrike" baseline="0" dirty="0">
                <a:latin typeface="NimbusRomNo9L-Regu"/>
              </a:rPr>
              <a:t>.</a:t>
            </a:r>
            <a:endParaRPr lang="en-US" sz="2000" dirty="0"/>
          </a:p>
        </p:txBody>
      </p:sp>
    </p:spTree>
    <p:extLst>
      <p:ext uri="{BB962C8B-B14F-4D97-AF65-F5344CB8AC3E}">
        <p14:creationId xmlns:p14="http://schemas.microsoft.com/office/powerpoint/2010/main" val="22408794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BCEE-4DA7-4E19-A309-B857E237B473}"/>
              </a:ext>
            </a:extLst>
          </p:cNvPr>
          <p:cNvSpPr>
            <a:spLocks noGrp="1"/>
          </p:cNvSpPr>
          <p:nvPr>
            <p:ph type="title"/>
          </p:nvPr>
        </p:nvSpPr>
        <p:spPr/>
        <p:txBody>
          <a:bodyPr/>
          <a:lstStyle/>
          <a:p>
            <a:r>
              <a:rPr lang="en-US" dirty="0"/>
              <a:t>OpenMP: data sharing</a:t>
            </a:r>
          </a:p>
        </p:txBody>
      </p:sp>
      <p:sp>
        <p:nvSpPr>
          <p:cNvPr id="3" name="Content Placeholder 2">
            <a:extLst>
              <a:ext uri="{FF2B5EF4-FFF2-40B4-BE49-F238E27FC236}">
                <a16:creationId xmlns:a16="http://schemas.microsoft.com/office/drawing/2014/main" id="{B99F824A-DDE3-4573-996C-0AA32DB963D1}"/>
              </a:ext>
            </a:extLst>
          </p:cNvPr>
          <p:cNvSpPr>
            <a:spLocks noGrp="1"/>
          </p:cNvSpPr>
          <p:nvPr>
            <p:ph idx="1"/>
          </p:nvPr>
        </p:nvSpPr>
        <p:spPr>
          <a:xfrm>
            <a:off x="628650" y="1978818"/>
            <a:ext cx="8010525" cy="4726782"/>
          </a:xfrm>
        </p:spPr>
        <p:txBody>
          <a:bodyPr>
            <a:normAutofit/>
          </a:bodyPr>
          <a:lstStyle/>
          <a:p>
            <a:r>
              <a:rPr lang="en-US" sz="2400" dirty="0"/>
              <a:t>Various data sharing clauses might be used in </a:t>
            </a:r>
            <a:r>
              <a:rPr lang="en-US" sz="2400" dirty="0" err="1"/>
              <a:t>omp</a:t>
            </a:r>
            <a:r>
              <a:rPr lang="en-US" sz="2400" dirty="0"/>
              <a:t> parallel directive to specify whether and how data are shared among threads:</a:t>
            </a:r>
          </a:p>
          <a:p>
            <a:pPr lvl="1"/>
            <a:r>
              <a:rPr lang="en-US" sz="2100" b="1" dirty="0">
                <a:solidFill>
                  <a:srgbClr val="FF0000"/>
                </a:solidFill>
              </a:rPr>
              <a:t>shared(list) specifies that each variable in the list is shared by all threads in a team</a:t>
            </a:r>
            <a:r>
              <a:rPr lang="en-US" sz="2100" dirty="0"/>
              <a:t>, i.e., all threads share the same copy of the variable;</a:t>
            </a:r>
          </a:p>
          <a:p>
            <a:pPr lvl="1"/>
            <a:r>
              <a:rPr lang="en-US" sz="2100" b="1">
                <a:solidFill>
                  <a:srgbClr val="FF0000"/>
                </a:solidFill>
              </a:rPr>
              <a:t>private</a:t>
            </a:r>
            <a:r>
              <a:rPr lang="en-US" sz="2100" b="1" dirty="0">
                <a:solidFill>
                  <a:srgbClr val="FF0000"/>
                </a:solidFill>
              </a:rPr>
              <a:t>(list) specifies that each variable in the list is private to each thread in a team</a:t>
            </a:r>
            <a:r>
              <a:rPr lang="en-US" sz="2100" dirty="0"/>
              <a:t>, i.e., each thread has its own local copy of the variable;</a:t>
            </a:r>
          </a:p>
          <a:p>
            <a:pPr lvl="1"/>
            <a:r>
              <a:rPr lang="en-US" sz="2100" b="1"/>
              <a:t>firstprivate</a:t>
            </a:r>
            <a:r>
              <a:rPr lang="en-US" sz="2100" b="1" dirty="0"/>
              <a:t>(list) </a:t>
            </a:r>
            <a:r>
              <a:rPr lang="en-US" sz="2100" b="1" dirty="0">
                <a:solidFill>
                  <a:srgbClr val="00B050"/>
                </a:solidFill>
              </a:rPr>
              <a:t>is like private but each variable listed is initialized with the value it contained when the parallel region was encountered</a:t>
            </a:r>
            <a:r>
              <a:rPr lang="en-US" sz="2100" dirty="0"/>
              <a:t>;</a:t>
            </a:r>
          </a:p>
          <a:p>
            <a:pPr lvl="1"/>
            <a:r>
              <a:rPr lang="en-US" sz="2100" b="1" dirty="0" err="1"/>
              <a:t>lastprivate</a:t>
            </a:r>
            <a:r>
              <a:rPr lang="en-US" sz="2100" b="1" dirty="0"/>
              <a:t>(list) </a:t>
            </a:r>
            <a:r>
              <a:rPr lang="en-US" sz="2100" b="1" dirty="0">
                <a:solidFill>
                  <a:srgbClr val="00B050"/>
                </a:solidFill>
              </a:rPr>
              <a:t>is like private but when the parallel region ends each variable listed is updated with its final value within the parallel region</a:t>
            </a:r>
            <a:r>
              <a:rPr lang="en-US" sz="2100" dirty="0"/>
              <a:t>.</a:t>
            </a:r>
          </a:p>
        </p:txBody>
      </p:sp>
    </p:spTree>
    <p:extLst>
      <p:ext uri="{BB962C8B-B14F-4D97-AF65-F5344CB8AC3E}">
        <p14:creationId xmlns:p14="http://schemas.microsoft.com/office/powerpoint/2010/main" val="2338038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BADC-06B7-470A-91EF-B2D2E43FA2F4}"/>
              </a:ext>
            </a:extLst>
          </p:cNvPr>
          <p:cNvSpPr>
            <a:spLocks noGrp="1"/>
          </p:cNvSpPr>
          <p:nvPr>
            <p:ph type="title"/>
          </p:nvPr>
        </p:nvSpPr>
        <p:spPr/>
        <p:txBody>
          <a:bodyPr/>
          <a:lstStyle/>
          <a:p>
            <a:r>
              <a:rPr lang="en-US" dirty="0"/>
              <a:t>OpenMP: data sharing</a:t>
            </a:r>
          </a:p>
        </p:txBody>
      </p:sp>
      <p:sp>
        <p:nvSpPr>
          <p:cNvPr id="3" name="Content Placeholder 2">
            <a:extLst>
              <a:ext uri="{FF2B5EF4-FFF2-40B4-BE49-F238E27FC236}">
                <a16:creationId xmlns:a16="http://schemas.microsoft.com/office/drawing/2014/main" id="{83F5ABDD-03DF-4753-8A01-10B6432B6062}"/>
              </a:ext>
            </a:extLst>
          </p:cNvPr>
          <p:cNvSpPr>
            <a:spLocks noGrp="1"/>
          </p:cNvSpPr>
          <p:nvPr>
            <p:ph idx="1"/>
          </p:nvPr>
        </p:nvSpPr>
        <p:spPr>
          <a:xfrm>
            <a:off x="628650" y="2125266"/>
            <a:ext cx="7886700" cy="3263504"/>
          </a:xfrm>
        </p:spPr>
        <p:txBody>
          <a:bodyPr>
            <a:normAutofit fontScale="92500"/>
          </a:bodyPr>
          <a:lstStyle/>
          <a:p>
            <a:r>
              <a:rPr lang="en-US" sz="2400" dirty="0"/>
              <a:t>No variable listed in these clauses can be a part of another variable.</a:t>
            </a:r>
          </a:p>
          <a:p>
            <a:r>
              <a:rPr lang="en-US" sz="2400" dirty="0"/>
              <a:t>If not specified otherwise,</a:t>
            </a:r>
          </a:p>
          <a:p>
            <a:pPr lvl="1"/>
            <a:r>
              <a:rPr lang="en-US" sz="2100" b="1" dirty="0">
                <a:solidFill>
                  <a:srgbClr val="00B050"/>
                </a:solidFill>
              </a:rPr>
              <a:t>automatic variables declared outside a parallel construct are shared,</a:t>
            </a:r>
          </a:p>
          <a:p>
            <a:pPr lvl="1"/>
            <a:r>
              <a:rPr lang="en-US" sz="2100" b="1" dirty="0">
                <a:solidFill>
                  <a:srgbClr val="00B050"/>
                </a:solidFill>
              </a:rPr>
              <a:t>automatic variables declared within a parallel construct are private,</a:t>
            </a:r>
          </a:p>
          <a:p>
            <a:pPr lvl="1"/>
            <a:r>
              <a:rPr lang="en-US" sz="2100" b="1" dirty="0">
                <a:solidFill>
                  <a:srgbClr val="00B050"/>
                </a:solidFill>
              </a:rPr>
              <a:t>static and dynamically allocated variables are shared.</a:t>
            </a:r>
          </a:p>
          <a:p>
            <a:r>
              <a:rPr lang="en-US" sz="2400" dirty="0"/>
              <a:t>Race conditions</a:t>
            </a:r>
          </a:p>
          <a:p>
            <a:pPr lvl="1"/>
            <a:r>
              <a:rPr lang="en-US" sz="2100" dirty="0"/>
              <a:t> e.g., resulting from different life times of </a:t>
            </a:r>
            <a:r>
              <a:rPr lang="en-US" sz="2100" dirty="0" err="1"/>
              <a:t>lastprivate</a:t>
            </a:r>
            <a:r>
              <a:rPr lang="en-US" sz="2100" dirty="0"/>
              <a:t> variables or updating shared variables, must be avoided explicitly by using OpenMP constructs</a:t>
            </a:r>
          </a:p>
        </p:txBody>
      </p:sp>
    </p:spTree>
    <p:extLst>
      <p:ext uri="{BB962C8B-B14F-4D97-AF65-F5344CB8AC3E}">
        <p14:creationId xmlns:p14="http://schemas.microsoft.com/office/powerpoint/2010/main" val="9279331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2A12E0-4DC7-409B-9BDF-42627DC08FB0}"/>
              </a:ext>
            </a:extLst>
          </p:cNvPr>
          <p:cNvSpPr txBox="1"/>
          <p:nvPr/>
        </p:nvSpPr>
        <p:spPr>
          <a:xfrm>
            <a:off x="1447800" y="1113116"/>
            <a:ext cx="7162800" cy="4247317"/>
          </a:xfrm>
          <a:prstGeom prst="rect">
            <a:avLst/>
          </a:prstGeom>
          <a:noFill/>
        </p:spPr>
        <p:txBody>
          <a:bodyPr wrap="square">
            <a:spAutoFit/>
          </a:bodyPr>
          <a:lstStyle/>
          <a:p>
            <a:endParaRPr lang="en-US" dirty="0"/>
          </a:p>
          <a:p>
            <a:r>
              <a:rPr lang="en-US" dirty="0"/>
              <a:t>#include &lt;</a:t>
            </a:r>
            <a:r>
              <a:rPr lang="en-US" dirty="0" err="1"/>
              <a:t>stdio.h</a:t>
            </a:r>
            <a:r>
              <a:rPr lang="en-US" dirty="0"/>
              <a:t>&gt;</a:t>
            </a:r>
          </a:p>
          <a:p>
            <a:r>
              <a:rPr lang="en-US" dirty="0"/>
              <a:t>#include &lt;</a:t>
            </a:r>
            <a:r>
              <a:rPr lang="en-US" dirty="0" err="1"/>
              <a:t>stdlib.h</a:t>
            </a:r>
            <a:r>
              <a:rPr lang="en-US" dirty="0"/>
              <a:t>&gt;</a:t>
            </a:r>
          </a:p>
          <a:p>
            <a:r>
              <a:rPr lang="en-US" dirty="0"/>
              <a:t>#include &lt;</a:t>
            </a:r>
            <a:r>
              <a:rPr lang="en-US" dirty="0" err="1"/>
              <a:t>omp.</a:t>
            </a:r>
            <a:r>
              <a:rPr lang="en-US" err="1"/>
              <a:t>h</a:t>
            </a:r>
            <a:r>
              <a:rPr lang="en-US"/>
              <a:t>&gt;</a:t>
            </a:r>
          </a:p>
          <a:p>
            <a:endParaRPr lang="en-US" dirty="0"/>
          </a:p>
          <a:p>
            <a:r>
              <a:rPr lang="en-US"/>
              <a:t>int </a:t>
            </a:r>
            <a:r>
              <a:rPr lang="en-US" dirty="0"/>
              <a:t>main(void){</a:t>
            </a:r>
          </a:p>
          <a:p>
            <a:pPr lvl="1"/>
            <a:r>
              <a:rPr lang="en-US"/>
              <a:t>int I,x</a:t>
            </a:r>
            <a:r>
              <a:rPr lang="en-US" dirty="0"/>
              <a:t>;</a:t>
            </a:r>
          </a:p>
          <a:p>
            <a:pPr lvl="1"/>
            <a:r>
              <a:rPr lang="en-US" dirty="0"/>
              <a:t>x=44;</a:t>
            </a:r>
          </a:p>
          <a:p>
            <a:pPr lvl="1"/>
            <a:r>
              <a:rPr lang="en-US" dirty="0"/>
              <a:t>#pragma </a:t>
            </a:r>
            <a:r>
              <a:rPr lang="en-US" dirty="0" err="1"/>
              <a:t>omp</a:t>
            </a:r>
            <a:r>
              <a:rPr lang="en-US" dirty="0"/>
              <a:t> parallel for private(x)</a:t>
            </a:r>
          </a:p>
          <a:p>
            <a:pPr lvl="1"/>
            <a:r>
              <a:rPr lang="en-US" dirty="0"/>
              <a:t>for(</a:t>
            </a:r>
            <a:r>
              <a:rPr lang="en-US" dirty="0" err="1"/>
              <a:t>i</a:t>
            </a:r>
            <a:r>
              <a:rPr lang="en-US" dirty="0"/>
              <a:t>=0;i&lt;=10;i++){</a:t>
            </a:r>
          </a:p>
          <a:p>
            <a:pPr lvl="2"/>
            <a:r>
              <a:rPr lang="en-US" dirty="0"/>
              <a:t>x=</a:t>
            </a:r>
            <a:r>
              <a:rPr lang="en-US" dirty="0" err="1"/>
              <a:t>i</a:t>
            </a:r>
            <a:r>
              <a:rPr lang="en-US" dirty="0"/>
              <a:t>;</a:t>
            </a:r>
          </a:p>
          <a:p>
            <a:pPr lvl="2"/>
            <a:r>
              <a:rPr lang="en-US" dirty="0" err="1"/>
              <a:t>printf</a:t>
            </a:r>
            <a:r>
              <a:rPr lang="en-US" dirty="0"/>
              <a:t>("Thread number: %</a:t>
            </a:r>
            <a:r>
              <a:rPr lang="en-US"/>
              <a:t>d x: %</a:t>
            </a:r>
            <a:r>
              <a:rPr lang="en-US" dirty="0"/>
              <a:t>d\n",</a:t>
            </a:r>
            <a:r>
              <a:rPr lang="en-US" dirty="0" err="1"/>
              <a:t>omp_get_thread_num</a:t>
            </a:r>
            <a:r>
              <a:rPr lang="en-US" dirty="0"/>
              <a:t>(),x);</a:t>
            </a:r>
          </a:p>
          <a:p>
            <a:pPr lvl="1"/>
            <a:r>
              <a:rPr lang="en-US" dirty="0"/>
              <a:t>}</a:t>
            </a:r>
          </a:p>
          <a:p>
            <a:pPr lvl="1"/>
            <a:r>
              <a:rPr lang="en-US" dirty="0" err="1"/>
              <a:t>printf</a:t>
            </a:r>
            <a:r>
              <a:rPr lang="en-US" dirty="0"/>
              <a:t>("x is %d\n", x);</a:t>
            </a:r>
          </a:p>
          <a:p>
            <a:r>
              <a:rPr lang="en-US"/>
              <a:t>}</a:t>
            </a:r>
            <a:endParaRPr lang="en-US" dirty="0"/>
          </a:p>
        </p:txBody>
      </p:sp>
    </p:spTree>
    <p:extLst>
      <p:ext uri="{BB962C8B-B14F-4D97-AF65-F5344CB8AC3E}">
        <p14:creationId xmlns:p14="http://schemas.microsoft.com/office/powerpoint/2010/main" val="34241808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9E77-A56F-4718-88E5-7430CCE67FF0}"/>
              </a:ext>
            </a:extLst>
          </p:cNvPr>
          <p:cNvSpPr>
            <a:spLocks noGrp="1"/>
          </p:cNvSpPr>
          <p:nvPr>
            <p:ph type="title"/>
          </p:nvPr>
        </p:nvSpPr>
        <p:spPr/>
        <p:txBody>
          <a:bodyPr/>
          <a:lstStyle/>
          <a:p>
            <a:r>
              <a:rPr lang="en-US" dirty="0"/>
              <a:t>Vector addition</a:t>
            </a:r>
          </a:p>
        </p:txBody>
      </p:sp>
      <p:sp>
        <p:nvSpPr>
          <p:cNvPr id="5" name="TextBox 4">
            <a:extLst>
              <a:ext uri="{FF2B5EF4-FFF2-40B4-BE49-F238E27FC236}">
                <a16:creationId xmlns:a16="http://schemas.microsoft.com/office/drawing/2014/main" id="{5367DD1F-0650-4DC5-9327-A3F54A581976}"/>
              </a:ext>
            </a:extLst>
          </p:cNvPr>
          <p:cNvSpPr txBox="1"/>
          <p:nvPr/>
        </p:nvSpPr>
        <p:spPr>
          <a:xfrm>
            <a:off x="785191" y="2125266"/>
            <a:ext cx="7730159" cy="2308324"/>
          </a:xfrm>
          <a:prstGeom prst="rect">
            <a:avLst/>
          </a:prstGeom>
          <a:noFill/>
        </p:spPr>
        <p:txBody>
          <a:bodyPr wrap="square">
            <a:spAutoFit/>
          </a:bodyPr>
          <a:lstStyle/>
          <a:p>
            <a:r>
              <a:rPr lang="en-US" sz="2400" dirty="0"/>
              <a:t>double * </a:t>
            </a:r>
            <a:r>
              <a:rPr lang="en-US" sz="2400" dirty="0" err="1"/>
              <a:t>vectAdd</a:t>
            </a:r>
            <a:r>
              <a:rPr lang="en-US" sz="2400" dirty="0"/>
              <a:t> ( double *c, double *a, double *b, int n) {</a:t>
            </a:r>
          </a:p>
          <a:p>
            <a:r>
              <a:rPr lang="en-US" sz="2400" dirty="0"/>
              <a:t> # pragma </a:t>
            </a:r>
            <a:r>
              <a:rPr lang="en-US" sz="2400" dirty="0" err="1"/>
              <a:t>omp</a:t>
            </a:r>
            <a:r>
              <a:rPr lang="en-US" sz="2400" dirty="0"/>
              <a:t> parallel for</a:t>
            </a:r>
          </a:p>
          <a:p>
            <a:pPr lvl="1"/>
            <a:r>
              <a:rPr lang="en-US" sz="2400" dirty="0"/>
              <a:t> for ( int </a:t>
            </a:r>
            <a:r>
              <a:rPr lang="en-US" sz="2400" dirty="0" err="1"/>
              <a:t>i</a:t>
            </a:r>
            <a:r>
              <a:rPr lang="en-US" sz="2400" dirty="0"/>
              <a:t> = 0; </a:t>
            </a:r>
            <a:r>
              <a:rPr lang="en-US" sz="2400" dirty="0" err="1"/>
              <a:t>i</a:t>
            </a:r>
            <a:r>
              <a:rPr lang="en-US" sz="2400" dirty="0"/>
              <a:t> &lt; n; </a:t>
            </a:r>
            <a:r>
              <a:rPr lang="en-US" sz="2400" dirty="0" err="1"/>
              <a:t>i</a:t>
            </a:r>
            <a:r>
              <a:rPr lang="en-US" sz="2400" dirty="0"/>
              <a:t>++)</a:t>
            </a:r>
          </a:p>
          <a:p>
            <a:pPr lvl="1"/>
            <a:r>
              <a:rPr lang="en-US" sz="2400" dirty="0"/>
              <a:t> c[</a:t>
            </a:r>
            <a:r>
              <a:rPr lang="en-US" sz="2400" dirty="0" err="1"/>
              <a:t>i</a:t>
            </a:r>
            <a:r>
              <a:rPr lang="en-US" sz="2400" dirty="0"/>
              <a:t>] = a[</a:t>
            </a:r>
            <a:r>
              <a:rPr lang="en-US" sz="2400" dirty="0" err="1"/>
              <a:t>i</a:t>
            </a:r>
            <a:r>
              <a:rPr lang="en-US" sz="2400" dirty="0"/>
              <a:t>] + b[</a:t>
            </a:r>
            <a:r>
              <a:rPr lang="en-US" sz="2400" dirty="0" err="1"/>
              <a:t>i</a:t>
            </a:r>
            <a:r>
              <a:rPr lang="en-US" sz="2400" dirty="0"/>
              <a:t>];</a:t>
            </a:r>
          </a:p>
          <a:p>
            <a:pPr lvl="1"/>
            <a:r>
              <a:rPr lang="en-US" sz="2400" dirty="0"/>
              <a:t> return c;</a:t>
            </a:r>
          </a:p>
          <a:p>
            <a:r>
              <a:rPr lang="en-US" sz="2400" dirty="0"/>
              <a:t> }</a:t>
            </a:r>
          </a:p>
        </p:txBody>
      </p:sp>
    </p:spTree>
    <p:extLst>
      <p:ext uri="{BB962C8B-B14F-4D97-AF65-F5344CB8AC3E}">
        <p14:creationId xmlns:p14="http://schemas.microsoft.com/office/powerpoint/2010/main" val="332913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CCCAD-3D00-4EA7-BC27-BD9EF69CB965}"/>
              </a:ext>
            </a:extLst>
          </p:cNvPr>
          <p:cNvSpPr>
            <a:spLocks noGrp="1"/>
          </p:cNvSpPr>
          <p:nvPr>
            <p:ph type="title"/>
          </p:nvPr>
        </p:nvSpPr>
        <p:spPr/>
        <p:txBody>
          <a:bodyPr/>
          <a:lstStyle/>
          <a:p>
            <a:r>
              <a:rPr lang="en-US" dirty="0"/>
              <a:t>Vector addition</a:t>
            </a:r>
          </a:p>
        </p:txBody>
      </p:sp>
      <p:sp>
        <p:nvSpPr>
          <p:cNvPr id="3" name="Content Placeholder 2">
            <a:extLst>
              <a:ext uri="{FF2B5EF4-FFF2-40B4-BE49-F238E27FC236}">
                <a16:creationId xmlns:a16="http://schemas.microsoft.com/office/drawing/2014/main" id="{110DD9C3-DB5A-4938-9E14-1CA272F0A418}"/>
              </a:ext>
            </a:extLst>
          </p:cNvPr>
          <p:cNvSpPr>
            <a:spLocks noGrp="1"/>
          </p:cNvSpPr>
          <p:nvPr>
            <p:ph idx="1"/>
          </p:nvPr>
        </p:nvSpPr>
        <p:spPr>
          <a:xfrm>
            <a:off x="628650" y="2125266"/>
            <a:ext cx="7886700" cy="3263504"/>
          </a:xfrm>
        </p:spPr>
        <p:txBody>
          <a:bodyPr>
            <a:normAutofit/>
          </a:bodyPr>
          <a:lstStyle/>
          <a:p>
            <a:r>
              <a:rPr lang="en-US" sz="2400" dirty="0"/>
              <a:t>As vector addition is not a complex computation at all, use long vectors and perform a large number of vector additions to measure and monitor it.</a:t>
            </a:r>
          </a:p>
          <a:p>
            <a:r>
              <a:rPr lang="en-US" sz="2400" dirty="0"/>
              <a:t>Simple parallel for loop where the result of one iteration is completely independent of the results produced by other loops. </a:t>
            </a:r>
          </a:p>
          <a:p>
            <a:r>
              <a:rPr lang="en-US" sz="2400" dirty="0"/>
              <a:t>Different iterations access different array elements, i.e., they read from and write to completely different memory locations. </a:t>
            </a:r>
          </a:p>
        </p:txBody>
      </p:sp>
    </p:spTree>
    <p:extLst>
      <p:ext uri="{BB962C8B-B14F-4D97-AF65-F5344CB8AC3E}">
        <p14:creationId xmlns:p14="http://schemas.microsoft.com/office/powerpoint/2010/main" val="2997118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A33A-6C27-472E-82F5-E4230BD126DA}"/>
              </a:ext>
            </a:extLst>
          </p:cNvPr>
          <p:cNvSpPr>
            <a:spLocks noGrp="1"/>
          </p:cNvSpPr>
          <p:nvPr>
            <p:ph type="title"/>
          </p:nvPr>
        </p:nvSpPr>
        <p:spPr/>
        <p:txBody>
          <a:bodyPr>
            <a:normAutofit/>
          </a:bodyPr>
          <a:lstStyle/>
          <a:p>
            <a:r>
              <a:rPr lang="en-US" dirty="0"/>
              <a:t>2</a:t>
            </a:r>
            <a:r>
              <a:rPr lang="en-US" baseline="30000" dirty="0"/>
              <a:t>nd</a:t>
            </a:r>
            <a:r>
              <a:rPr lang="en-US" dirty="0"/>
              <a:t>  levels of a </a:t>
            </a:r>
            <a:br>
              <a:rPr lang="en-US" dirty="0"/>
            </a:br>
            <a:r>
              <a:rPr lang="en-US" dirty="0"/>
              <a:t>modern computer’s architecture</a:t>
            </a:r>
          </a:p>
        </p:txBody>
      </p:sp>
      <p:sp>
        <p:nvSpPr>
          <p:cNvPr id="3" name="Content Placeholder 2">
            <a:extLst>
              <a:ext uri="{FF2B5EF4-FFF2-40B4-BE49-F238E27FC236}">
                <a16:creationId xmlns:a16="http://schemas.microsoft.com/office/drawing/2014/main" id="{F2B47CE4-5AB8-4CF4-88FE-B5AFDBA4BB05}"/>
              </a:ext>
            </a:extLst>
          </p:cNvPr>
          <p:cNvSpPr>
            <a:spLocks noGrp="1"/>
          </p:cNvSpPr>
          <p:nvPr>
            <p:ph idx="1"/>
          </p:nvPr>
        </p:nvSpPr>
        <p:spPr/>
        <p:txBody>
          <a:bodyPr>
            <a:normAutofit/>
          </a:bodyPr>
          <a:lstStyle/>
          <a:p>
            <a:pPr algn="l"/>
            <a:r>
              <a:rPr lang="en-US" b="0" i="0" u="none" strike="noStrike" baseline="0" dirty="0">
                <a:latin typeface="NimbusRomNo9L-Regu"/>
              </a:rPr>
              <a:t>Commercial computer, tablet and smartphone contains a processor with </a:t>
            </a:r>
            <a:r>
              <a:rPr lang="en-US" b="1" i="0" u="none" strike="noStrike" baseline="0" dirty="0">
                <a:latin typeface="NimbusRomNo9L-Medi"/>
              </a:rPr>
              <a:t>multiple cores</a:t>
            </a:r>
            <a:endParaRPr lang="en-US" b="1" dirty="0">
              <a:latin typeface="NimbusRomNo9L-Regu"/>
            </a:endParaRPr>
          </a:p>
          <a:p>
            <a:pPr lvl="1"/>
            <a:r>
              <a:rPr lang="en-US" b="0" i="0" u="none" strike="noStrike" baseline="0" dirty="0">
                <a:latin typeface="NimbusRomNo9L-Regu"/>
              </a:rPr>
              <a:t>each of which is capable of running its own instruction stream. </a:t>
            </a:r>
          </a:p>
          <a:p>
            <a:pPr algn="l"/>
            <a:r>
              <a:rPr lang="en-US" b="0" i="0" u="none" strike="noStrike" baseline="0" dirty="0">
                <a:latin typeface="NimbusRomNo9L-Regu"/>
              </a:rPr>
              <a:t>Cores collaborate in running an application, </a:t>
            </a:r>
          </a:p>
          <a:p>
            <a:pPr lvl="1"/>
            <a:r>
              <a:rPr lang="en-US" dirty="0">
                <a:latin typeface="NimbusRomNo9L-Regu"/>
              </a:rPr>
              <a:t>A</a:t>
            </a:r>
            <a:r>
              <a:rPr lang="en-US" b="0" i="0" u="none" strike="noStrike" baseline="0" dirty="0">
                <a:latin typeface="NimbusRomNo9L-Regu"/>
              </a:rPr>
              <a:t>pplication is run in parallel and may be considerably sped up.</a:t>
            </a:r>
            <a:endParaRPr lang="en-US" sz="4400" dirty="0"/>
          </a:p>
        </p:txBody>
      </p:sp>
    </p:spTree>
    <p:extLst>
      <p:ext uri="{BB962C8B-B14F-4D97-AF65-F5344CB8AC3E}">
        <p14:creationId xmlns:p14="http://schemas.microsoft.com/office/powerpoint/2010/main" val="22124582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6428-EF8F-4D9B-82D9-C381915A6403}"/>
              </a:ext>
            </a:extLst>
          </p:cNvPr>
          <p:cNvSpPr>
            <a:spLocks noGrp="1"/>
          </p:cNvSpPr>
          <p:nvPr>
            <p:ph type="title"/>
          </p:nvPr>
        </p:nvSpPr>
        <p:spPr/>
        <p:txBody>
          <a:bodyPr/>
          <a:lstStyle/>
          <a:p>
            <a:r>
              <a:rPr lang="en-US" dirty="0"/>
              <a:t>Printing out all </a:t>
            </a:r>
            <a:r>
              <a:rPr lang="en-US" dirty="0">
                <a:solidFill>
                  <a:srgbClr val="00B050"/>
                </a:solidFill>
              </a:rPr>
              <a:t>pairs of integers </a:t>
            </a:r>
            <a:r>
              <a:rPr lang="en-US" dirty="0"/>
              <a:t>from 1 to max</a:t>
            </a:r>
          </a:p>
        </p:txBody>
      </p:sp>
      <p:sp>
        <p:nvSpPr>
          <p:cNvPr id="5" name="TextBox 4">
            <a:extLst>
              <a:ext uri="{FF2B5EF4-FFF2-40B4-BE49-F238E27FC236}">
                <a16:creationId xmlns:a16="http://schemas.microsoft.com/office/drawing/2014/main" id="{16A64C81-DAFA-4FD1-83A9-7F5FF3EFDBBE}"/>
              </a:ext>
            </a:extLst>
          </p:cNvPr>
          <p:cNvSpPr txBox="1"/>
          <p:nvPr/>
        </p:nvSpPr>
        <p:spPr>
          <a:xfrm>
            <a:off x="609600" y="2125266"/>
            <a:ext cx="8915400" cy="3785652"/>
          </a:xfrm>
          <a:prstGeom prst="rect">
            <a:avLst/>
          </a:prstGeom>
          <a:noFill/>
        </p:spPr>
        <p:txBody>
          <a:bodyPr wrap="square">
            <a:spAutoFit/>
          </a:bodyPr>
          <a:lstStyle/>
          <a:p>
            <a:r>
              <a:rPr lang="en-US" sz="2400" dirty="0"/>
              <a:t># include &lt;</a:t>
            </a:r>
            <a:r>
              <a:rPr lang="en-US" sz="2400" dirty="0" err="1"/>
              <a:t>stdio</a:t>
            </a:r>
            <a:r>
              <a:rPr lang="en-US" sz="2400" dirty="0"/>
              <a:t> .h&gt;</a:t>
            </a:r>
          </a:p>
          <a:p>
            <a:r>
              <a:rPr lang="en-US" sz="2400" dirty="0"/>
              <a:t># include &lt;</a:t>
            </a:r>
            <a:r>
              <a:rPr lang="en-US" sz="2400" dirty="0" err="1"/>
              <a:t>omp.</a:t>
            </a:r>
            <a:r>
              <a:rPr lang="en-US" sz="2400" err="1"/>
              <a:t>h</a:t>
            </a:r>
            <a:r>
              <a:rPr lang="en-US" sz="2400"/>
              <a:t>&gt;</a:t>
            </a:r>
            <a:endParaRPr lang="en-US" sz="2400" dirty="0"/>
          </a:p>
          <a:p>
            <a:r>
              <a:rPr lang="en-US" sz="2400" dirty="0"/>
              <a:t>int main ( int </a:t>
            </a:r>
            <a:r>
              <a:rPr lang="en-US" sz="2400" dirty="0" err="1"/>
              <a:t>argc</a:t>
            </a:r>
            <a:r>
              <a:rPr lang="en-US" sz="2400" dirty="0"/>
              <a:t> , char * </a:t>
            </a:r>
            <a:r>
              <a:rPr lang="en-US" sz="2400" dirty="0" err="1"/>
              <a:t>argv</a:t>
            </a:r>
            <a:r>
              <a:rPr lang="en-US" sz="2400" dirty="0"/>
              <a:t> []) {</a:t>
            </a:r>
          </a:p>
          <a:p>
            <a:pPr lvl="1"/>
            <a:r>
              <a:rPr lang="en-US" sz="2400" dirty="0"/>
              <a:t>int max; </a:t>
            </a:r>
            <a:r>
              <a:rPr lang="en-US" sz="2400" dirty="0" err="1"/>
              <a:t>sscanf</a:t>
            </a:r>
            <a:r>
              <a:rPr lang="en-US" sz="2400" dirty="0"/>
              <a:t> ( </a:t>
            </a:r>
            <a:r>
              <a:rPr lang="en-US" sz="2400" dirty="0" err="1"/>
              <a:t>argv</a:t>
            </a:r>
            <a:r>
              <a:rPr lang="en-US" sz="2400" dirty="0"/>
              <a:t> [1] , "%d", &amp;max );</a:t>
            </a:r>
          </a:p>
          <a:p>
            <a:pPr lvl="1"/>
            <a:r>
              <a:rPr lang="en-US" sz="2400" dirty="0"/>
              <a:t># pragma </a:t>
            </a:r>
            <a:r>
              <a:rPr lang="en-US" sz="2400" dirty="0" err="1"/>
              <a:t>omp</a:t>
            </a:r>
            <a:r>
              <a:rPr lang="en-US" sz="2400" dirty="0"/>
              <a:t> parallel for</a:t>
            </a:r>
          </a:p>
          <a:p>
            <a:pPr lvl="1"/>
            <a:r>
              <a:rPr lang="en-US" sz="2400" dirty="0"/>
              <a:t>for ( int </a:t>
            </a:r>
            <a:r>
              <a:rPr lang="en-US" sz="2400" dirty="0" err="1"/>
              <a:t>i</a:t>
            </a:r>
            <a:r>
              <a:rPr lang="en-US" sz="2400" dirty="0"/>
              <a:t> = 1; </a:t>
            </a:r>
            <a:r>
              <a:rPr lang="en-US" sz="2400" dirty="0" err="1"/>
              <a:t>i</a:t>
            </a:r>
            <a:r>
              <a:rPr lang="en-US" sz="2400" dirty="0"/>
              <a:t> &lt;= max; </a:t>
            </a:r>
            <a:r>
              <a:rPr lang="en-US" sz="2400" dirty="0" err="1"/>
              <a:t>i</a:t>
            </a:r>
            <a:r>
              <a:rPr lang="en-US" sz="2400" dirty="0"/>
              <a:t>++)</a:t>
            </a:r>
          </a:p>
          <a:p>
            <a:pPr lvl="2"/>
            <a:r>
              <a:rPr lang="en-US" sz="2400" dirty="0"/>
              <a:t>for ( </a:t>
            </a:r>
            <a:r>
              <a:rPr lang="en-US" sz="2400"/>
              <a:t>int j </a:t>
            </a:r>
            <a:r>
              <a:rPr lang="en-US" sz="2400" dirty="0"/>
              <a:t>= 1; j &lt;= max; j ++)</a:t>
            </a:r>
          </a:p>
          <a:p>
            <a:pPr lvl="2"/>
            <a:r>
              <a:rPr lang="en-US" sz="2400"/>
              <a:t> 	printf </a:t>
            </a:r>
            <a:r>
              <a:rPr lang="en-US" sz="2400" dirty="0"/>
              <a:t>("%d: (%d ,%d)\n", </a:t>
            </a:r>
            <a:r>
              <a:rPr lang="en-US" sz="2400" dirty="0" err="1"/>
              <a:t>omp_get_thread_num</a:t>
            </a:r>
            <a:r>
              <a:rPr lang="en-US" sz="2400" dirty="0"/>
              <a:t> () , </a:t>
            </a:r>
            <a:r>
              <a:rPr lang="en-US" sz="2400" dirty="0" err="1"/>
              <a:t>i</a:t>
            </a:r>
            <a:r>
              <a:rPr lang="en-US" sz="2400" dirty="0"/>
              <a:t>, j);</a:t>
            </a:r>
          </a:p>
          <a:p>
            <a:pPr lvl="1"/>
            <a:r>
              <a:rPr lang="en-US" sz="2400" dirty="0"/>
              <a:t>return 0;</a:t>
            </a:r>
          </a:p>
          <a:p>
            <a:r>
              <a:rPr lang="en-US" sz="2400" dirty="0"/>
              <a:t>}</a:t>
            </a:r>
            <a:endParaRPr lang="en-US" dirty="0"/>
          </a:p>
        </p:txBody>
      </p:sp>
    </p:spTree>
    <p:extLst>
      <p:ext uri="{BB962C8B-B14F-4D97-AF65-F5344CB8AC3E}">
        <p14:creationId xmlns:p14="http://schemas.microsoft.com/office/powerpoint/2010/main" val="29599761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302D-EC19-4621-A7A8-624B3582AF90}"/>
              </a:ext>
            </a:extLst>
          </p:cNvPr>
          <p:cNvSpPr>
            <a:spLocks noGrp="1"/>
          </p:cNvSpPr>
          <p:nvPr>
            <p:ph type="title"/>
          </p:nvPr>
        </p:nvSpPr>
        <p:spPr/>
        <p:txBody>
          <a:bodyPr/>
          <a:lstStyle/>
          <a:p>
            <a:r>
              <a:rPr lang="en-US" dirty="0"/>
              <a:t>Printing out all pairs of integers from 1 to max</a:t>
            </a:r>
          </a:p>
        </p:txBody>
      </p:sp>
      <p:sp>
        <p:nvSpPr>
          <p:cNvPr id="3" name="Content Placeholder 2">
            <a:extLst>
              <a:ext uri="{FF2B5EF4-FFF2-40B4-BE49-F238E27FC236}">
                <a16:creationId xmlns:a16="http://schemas.microsoft.com/office/drawing/2014/main" id="{3FFEB5F8-E31A-4173-B1E7-178216BE09E6}"/>
              </a:ext>
            </a:extLst>
          </p:cNvPr>
          <p:cNvSpPr>
            <a:spLocks noGrp="1"/>
          </p:cNvSpPr>
          <p:nvPr>
            <p:ph idx="1"/>
          </p:nvPr>
        </p:nvSpPr>
        <p:spPr/>
        <p:txBody>
          <a:bodyPr/>
          <a:lstStyle/>
          <a:p>
            <a:r>
              <a:rPr lang="en-US" dirty="0"/>
              <a:t>As all iterations of both nested loops are independent, </a:t>
            </a:r>
            <a:r>
              <a:rPr lang="en-US" b="1" dirty="0">
                <a:solidFill>
                  <a:srgbClr val="00B050"/>
                </a:solidFill>
              </a:rPr>
              <a:t>either loop can be parallelized while the other is not.</a:t>
            </a:r>
          </a:p>
          <a:p>
            <a:r>
              <a:rPr lang="en-US"/>
              <a:t>This </a:t>
            </a:r>
            <a:r>
              <a:rPr lang="en-US" dirty="0"/>
              <a:t>is achieved by placing the </a:t>
            </a:r>
            <a:r>
              <a:rPr lang="en-US" dirty="0" err="1"/>
              <a:t>omp</a:t>
            </a:r>
            <a:r>
              <a:rPr lang="en-US" dirty="0"/>
              <a:t> parallel for directive in front of the loop targeted for parallelization</a:t>
            </a:r>
          </a:p>
          <a:p>
            <a:r>
              <a:rPr lang="en-US" dirty="0"/>
              <a:t>Assume all pairs of integers from 1 to max are arranged in a square table. </a:t>
            </a:r>
          </a:p>
          <a:p>
            <a:r>
              <a:rPr lang="en-US" dirty="0"/>
              <a:t>If 4 threads are used and max = 6, each iteration of the parallelized outer for loop prints out a few lines of the table</a:t>
            </a:r>
          </a:p>
        </p:txBody>
      </p:sp>
    </p:spTree>
    <p:extLst>
      <p:ext uri="{BB962C8B-B14F-4D97-AF65-F5344CB8AC3E}">
        <p14:creationId xmlns:p14="http://schemas.microsoft.com/office/powerpoint/2010/main" val="4265019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C3CA-67ED-4705-876C-52B0E658D1A3}"/>
              </a:ext>
            </a:extLst>
          </p:cNvPr>
          <p:cNvSpPr>
            <a:spLocks noGrp="1"/>
          </p:cNvSpPr>
          <p:nvPr>
            <p:ph type="title"/>
          </p:nvPr>
        </p:nvSpPr>
        <p:spPr/>
        <p:txBody>
          <a:bodyPr/>
          <a:lstStyle/>
          <a:p>
            <a:r>
              <a:rPr lang="en-US" dirty="0"/>
              <a:t>Printing out all pairs of integers from 1 to max</a:t>
            </a:r>
          </a:p>
        </p:txBody>
      </p:sp>
      <p:sp>
        <p:nvSpPr>
          <p:cNvPr id="3" name="Content Placeholder 2">
            <a:extLst>
              <a:ext uri="{FF2B5EF4-FFF2-40B4-BE49-F238E27FC236}">
                <a16:creationId xmlns:a16="http://schemas.microsoft.com/office/drawing/2014/main" id="{AD1E8DA4-6508-4BBF-ACE3-5B6151BF2301}"/>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r>
              <a:rPr lang="en-US" dirty="0"/>
              <a:t>Note that the first two threads are assigned twice as much work than the other two threads which, if run on 4 logical cores, will have to wait idle until the first two complete as well.</a:t>
            </a:r>
          </a:p>
        </p:txBody>
      </p:sp>
      <p:pic>
        <p:nvPicPr>
          <p:cNvPr id="4" name="Picture 3">
            <a:extLst>
              <a:ext uri="{FF2B5EF4-FFF2-40B4-BE49-F238E27FC236}">
                <a16:creationId xmlns:a16="http://schemas.microsoft.com/office/drawing/2014/main" id="{B7FF304B-55A7-49F4-8B8C-B9610F48298E}"/>
              </a:ext>
            </a:extLst>
          </p:cNvPr>
          <p:cNvPicPr>
            <a:picLocks noChangeAspect="1"/>
          </p:cNvPicPr>
          <p:nvPr/>
        </p:nvPicPr>
        <p:blipFill>
          <a:blip r:embed="rId2"/>
          <a:stretch>
            <a:fillRect/>
          </a:stretch>
        </p:blipFill>
        <p:spPr>
          <a:xfrm>
            <a:off x="3001619" y="1858619"/>
            <a:ext cx="2281185" cy="2281185"/>
          </a:xfrm>
          <a:prstGeom prst="rect">
            <a:avLst/>
          </a:prstGeom>
        </p:spPr>
      </p:pic>
    </p:spTree>
    <p:extLst>
      <p:ext uri="{BB962C8B-B14F-4D97-AF65-F5344CB8AC3E}">
        <p14:creationId xmlns:p14="http://schemas.microsoft.com/office/powerpoint/2010/main" val="88977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DB26D-88BC-2A92-1059-C1532E6526C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DFE655-B782-5915-2C24-EBA7491868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2A583A7-91F8-4624-C638-934E2B5062E1}"/>
              </a:ext>
            </a:extLst>
          </p:cNvPr>
          <p:cNvPicPr>
            <a:picLocks noChangeAspect="1"/>
          </p:cNvPicPr>
          <p:nvPr/>
        </p:nvPicPr>
        <p:blipFill>
          <a:blip r:embed="rId2"/>
          <a:stretch>
            <a:fillRect/>
          </a:stretch>
        </p:blipFill>
        <p:spPr>
          <a:xfrm>
            <a:off x="758264" y="381000"/>
            <a:ext cx="8107212" cy="6477000"/>
          </a:xfrm>
          <a:prstGeom prst="rect">
            <a:avLst/>
          </a:prstGeom>
        </p:spPr>
      </p:pic>
    </p:spTree>
    <p:extLst>
      <p:ext uri="{BB962C8B-B14F-4D97-AF65-F5344CB8AC3E}">
        <p14:creationId xmlns:p14="http://schemas.microsoft.com/office/powerpoint/2010/main" val="41828095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AA406-37A4-91A1-BA50-AD69E5FEEC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16A74E-031D-782C-E2C3-19C6DF9AB6B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A6041E9-526D-DE98-BAA6-90420DCB0A49}"/>
              </a:ext>
            </a:extLst>
          </p:cNvPr>
          <p:cNvPicPr>
            <a:picLocks noChangeAspect="1"/>
          </p:cNvPicPr>
          <p:nvPr/>
        </p:nvPicPr>
        <p:blipFill>
          <a:blip r:embed="rId2"/>
          <a:stretch>
            <a:fillRect/>
          </a:stretch>
        </p:blipFill>
        <p:spPr>
          <a:xfrm>
            <a:off x="733683" y="453132"/>
            <a:ext cx="8116003" cy="5951736"/>
          </a:xfrm>
          <a:prstGeom prst="rect">
            <a:avLst/>
          </a:prstGeom>
        </p:spPr>
      </p:pic>
    </p:spTree>
    <p:extLst>
      <p:ext uri="{BB962C8B-B14F-4D97-AF65-F5344CB8AC3E}">
        <p14:creationId xmlns:p14="http://schemas.microsoft.com/office/powerpoint/2010/main" val="1994773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B473-5AF1-397F-2991-C8CEA3A2C5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CD43A4-1363-D144-79B6-DBFF87DF4DFE}"/>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D7FAB9B9-631F-9D66-8E44-3B1B2EFF8642}"/>
              </a:ext>
            </a:extLst>
          </p:cNvPr>
          <p:cNvPicPr>
            <a:picLocks noChangeAspect="1"/>
          </p:cNvPicPr>
          <p:nvPr/>
        </p:nvPicPr>
        <p:blipFill>
          <a:blip r:embed="rId2"/>
          <a:stretch>
            <a:fillRect/>
          </a:stretch>
        </p:blipFill>
        <p:spPr>
          <a:xfrm>
            <a:off x="685800" y="457200"/>
            <a:ext cx="7690103" cy="6260269"/>
          </a:xfrm>
          <a:prstGeom prst="rect">
            <a:avLst/>
          </a:prstGeom>
        </p:spPr>
      </p:pic>
    </p:spTree>
    <p:extLst>
      <p:ext uri="{BB962C8B-B14F-4D97-AF65-F5344CB8AC3E}">
        <p14:creationId xmlns:p14="http://schemas.microsoft.com/office/powerpoint/2010/main" val="7675130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38A0-1F12-A979-F203-710E22E3A8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47DB9E-D75C-349C-493C-3D8043D8571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2ACA0F-5D15-39E2-27B2-2B8F255BCD8E}"/>
              </a:ext>
            </a:extLst>
          </p:cNvPr>
          <p:cNvPicPr>
            <a:picLocks noChangeAspect="1"/>
          </p:cNvPicPr>
          <p:nvPr/>
        </p:nvPicPr>
        <p:blipFill>
          <a:blip r:embed="rId2"/>
          <a:stretch>
            <a:fillRect/>
          </a:stretch>
        </p:blipFill>
        <p:spPr>
          <a:xfrm>
            <a:off x="609599" y="304800"/>
            <a:ext cx="8455563" cy="6004560"/>
          </a:xfrm>
          <a:prstGeom prst="rect">
            <a:avLst/>
          </a:prstGeom>
        </p:spPr>
      </p:pic>
    </p:spTree>
    <p:extLst>
      <p:ext uri="{BB962C8B-B14F-4D97-AF65-F5344CB8AC3E}">
        <p14:creationId xmlns:p14="http://schemas.microsoft.com/office/powerpoint/2010/main" val="3546497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7A8B-5125-4EAF-B20C-341DFE6790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8C59AB-A360-6BFD-E5AE-37FFC277CD0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A0E39EA-4E3D-CBE4-DC11-3384EA42578E}"/>
              </a:ext>
            </a:extLst>
          </p:cNvPr>
          <p:cNvPicPr>
            <a:picLocks noChangeAspect="1"/>
          </p:cNvPicPr>
          <p:nvPr/>
        </p:nvPicPr>
        <p:blipFill>
          <a:blip r:embed="rId2"/>
          <a:stretch>
            <a:fillRect/>
          </a:stretch>
        </p:blipFill>
        <p:spPr>
          <a:xfrm>
            <a:off x="743515" y="547657"/>
            <a:ext cx="8362350" cy="5761703"/>
          </a:xfrm>
          <a:prstGeom prst="rect">
            <a:avLst/>
          </a:prstGeom>
        </p:spPr>
      </p:pic>
    </p:spTree>
    <p:extLst>
      <p:ext uri="{BB962C8B-B14F-4D97-AF65-F5344CB8AC3E}">
        <p14:creationId xmlns:p14="http://schemas.microsoft.com/office/powerpoint/2010/main" val="30890666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504B-A366-1DB7-292E-B22BE247B8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6A7EBF-1B5F-D4E9-A804-47539DBE366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B1425F7-C126-A2C2-AB28-C01B1D3E7786}"/>
              </a:ext>
            </a:extLst>
          </p:cNvPr>
          <p:cNvPicPr>
            <a:picLocks noChangeAspect="1"/>
          </p:cNvPicPr>
          <p:nvPr/>
        </p:nvPicPr>
        <p:blipFill>
          <a:blip r:embed="rId2"/>
          <a:stretch>
            <a:fillRect/>
          </a:stretch>
        </p:blipFill>
        <p:spPr>
          <a:xfrm>
            <a:off x="757557" y="548640"/>
            <a:ext cx="8264962" cy="5547360"/>
          </a:xfrm>
          <a:prstGeom prst="rect">
            <a:avLst/>
          </a:prstGeom>
        </p:spPr>
      </p:pic>
    </p:spTree>
    <p:extLst>
      <p:ext uri="{BB962C8B-B14F-4D97-AF65-F5344CB8AC3E}">
        <p14:creationId xmlns:p14="http://schemas.microsoft.com/office/powerpoint/2010/main" val="2874406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59A9-6C99-4B8E-BEAE-3F45CA15B6B8}"/>
              </a:ext>
            </a:extLst>
          </p:cNvPr>
          <p:cNvSpPr>
            <a:spLocks noGrp="1"/>
          </p:cNvSpPr>
          <p:nvPr>
            <p:ph type="title"/>
          </p:nvPr>
        </p:nvSpPr>
        <p:spPr/>
        <p:txBody>
          <a:bodyPr>
            <a:noAutofit/>
          </a:bodyPr>
          <a:lstStyle/>
          <a:p>
            <a:r>
              <a:rPr lang="en-US" sz="1800" dirty="0"/>
              <a:t>However, there are two other ways of parallelizing nested loops</a:t>
            </a:r>
            <a:r>
              <a:rPr lang="en-US" sz="1800"/>
              <a:t>. </a:t>
            </a:r>
            <a:br>
              <a:rPr lang="en-US" sz="1800"/>
            </a:br>
            <a:br>
              <a:rPr lang="en-US" sz="1800"/>
            </a:br>
            <a:r>
              <a:rPr lang="en-US" sz="1800"/>
              <a:t>First</a:t>
            </a:r>
            <a:r>
              <a:rPr lang="en-US" sz="1800" dirty="0"/>
              <a:t>, </a:t>
            </a:r>
            <a:r>
              <a:rPr lang="en-US" sz="2000" b="1">
                <a:solidFill>
                  <a:srgbClr val="00B050"/>
                </a:solidFill>
              </a:rPr>
              <a:t>the two </a:t>
            </a:r>
            <a:r>
              <a:rPr lang="en-US" sz="1600" b="1">
                <a:solidFill>
                  <a:srgbClr val="00B050"/>
                </a:solidFill>
              </a:rPr>
              <a:t>nested</a:t>
            </a:r>
            <a:r>
              <a:rPr lang="en-US" sz="2000" b="1">
                <a:solidFill>
                  <a:srgbClr val="00B050"/>
                </a:solidFill>
              </a:rPr>
              <a:t> </a:t>
            </a:r>
            <a:r>
              <a:rPr lang="en-US" sz="2000" b="1" dirty="0">
                <a:solidFill>
                  <a:srgbClr val="00B050"/>
                </a:solidFill>
              </a:rPr>
              <a:t>for loops can be collapsed in order to be parallelized together </a:t>
            </a:r>
            <a:r>
              <a:rPr lang="en-US" sz="2000" b="1">
                <a:solidFill>
                  <a:srgbClr val="00B050"/>
                </a:solidFill>
              </a:rPr>
              <a:t>using clause collapse</a:t>
            </a:r>
            <a:r>
              <a:rPr lang="en-US" sz="2000" b="1" dirty="0">
                <a:solidFill>
                  <a:srgbClr val="00B050"/>
                </a:solidFill>
              </a:rPr>
              <a:t>(2) </a:t>
            </a:r>
            <a:endParaRPr lang="en-US" sz="1800" b="1" dirty="0">
              <a:solidFill>
                <a:srgbClr val="00B050"/>
              </a:solidFill>
            </a:endParaRPr>
          </a:p>
        </p:txBody>
      </p:sp>
      <p:sp>
        <p:nvSpPr>
          <p:cNvPr id="5" name="TextBox 4">
            <a:extLst>
              <a:ext uri="{FF2B5EF4-FFF2-40B4-BE49-F238E27FC236}">
                <a16:creationId xmlns:a16="http://schemas.microsoft.com/office/drawing/2014/main" id="{A06C2391-3933-4BF2-BE82-3E550CA54411}"/>
              </a:ext>
            </a:extLst>
          </p:cNvPr>
          <p:cNvSpPr txBox="1"/>
          <p:nvPr/>
        </p:nvSpPr>
        <p:spPr>
          <a:xfrm>
            <a:off x="381001" y="2125266"/>
            <a:ext cx="8305800" cy="3970318"/>
          </a:xfrm>
          <a:prstGeom prst="rect">
            <a:avLst/>
          </a:prstGeom>
          <a:noFill/>
        </p:spPr>
        <p:txBody>
          <a:bodyPr wrap="square">
            <a:spAutoFit/>
          </a:bodyPr>
          <a:lstStyle/>
          <a:p>
            <a:r>
              <a:rPr lang="en-US" sz="2100" dirty="0"/>
              <a:t># include &lt;</a:t>
            </a:r>
            <a:r>
              <a:rPr lang="en-US" sz="2100" dirty="0" err="1"/>
              <a:t>stdio</a:t>
            </a:r>
            <a:r>
              <a:rPr lang="en-US" sz="2100" dirty="0"/>
              <a:t> .h&gt;</a:t>
            </a:r>
          </a:p>
          <a:p>
            <a:r>
              <a:rPr lang="en-US" sz="2100" dirty="0"/>
              <a:t># include &lt;</a:t>
            </a:r>
            <a:r>
              <a:rPr lang="en-US" sz="2100" dirty="0" err="1"/>
              <a:t>omp.h</a:t>
            </a:r>
            <a:r>
              <a:rPr lang="en-US" sz="2100" dirty="0"/>
              <a:t>&gt;</a:t>
            </a:r>
          </a:p>
          <a:p>
            <a:endParaRPr lang="en-US" sz="2100" dirty="0"/>
          </a:p>
          <a:p>
            <a:r>
              <a:rPr lang="en-US" sz="2100" dirty="0"/>
              <a:t>int main ( int </a:t>
            </a:r>
            <a:r>
              <a:rPr lang="en-US" sz="2100" dirty="0" err="1"/>
              <a:t>argc</a:t>
            </a:r>
            <a:r>
              <a:rPr lang="en-US" sz="2100" dirty="0"/>
              <a:t> , char * </a:t>
            </a:r>
            <a:r>
              <a:rPr lang="en-US" sz="2100" dirty="0" err="1"/>
              <a:t>argv</a:t>
            </a:r>
            <a:r>
              <a:rPr lang="en-US" sz="2100" dirty="0"/>
              <a:t> []) {</a:t>
            </a:r>
          </a:p>
          <a:p>
            <a:pPr lvl="1"/>
            <a:r>
              <a:rPr lang="en-US" sz="2100" dirty="0"/>
              <a:t>int max</a:t>
            </a:r>
            <a:r>
              <a:rPr lang="en-US" sz="2100"/>
              <a:t>; </a:t>
            </a:r>
          </a:p>
          <a:p>
            <a:pPr lvl="1"/>
            <a:r>
              <a:rPr lang="en-US" sz="2100"/>
              <a:t>sscanf </a:t>
            </a:r>
            <a:r>
              <a:rPr lang="en-US" sz="2100" dirty="0"/>
              <a:t>( </a:t>
            </a:r>
            <a:r>
              <a:rPr lang="en-US" sz="2100" dirty="0" err="1"/>
              <a:t>argv</a:t>
            </a:r>
            <a:r>
              <a:rPr lang="en-US" sz="2100" dirty="0"/>
              <a:t> [1] , "%d", &amp;max );</a:t>
            </a:r>
          </a:p>
          <a:p>
            <a:pPr lvl="1"/>
            <a:r>
              <a:rPr lang="en-US" sz="2100" dirty="0"/>
              <a:t># pragma </a:t>
            </a:r>
            <a:r>
              <a:rPr lang="en-US" sz="2100" dirty="0" err="1"/>
              <a:t>omp</a:t>
            </a:r>
            <a:r>
              <a:rPr lang="en-US" sz="2100" dirty="0"/>
              <a:t> parallel for </a:t>
            </a:r>
            <a:r>
              <a:rPr lang="en-US" sz="2100" b="1" dirty="0">
                <a:solidFill>
                  <a:srgbClr val="FF0000"/>
                </a:solidFill>
              </a:rPr>
              <a:t>collapse (2)</a:t>
            </a:r>
          </a:p>
          <a:p>
            <a:pPr lvl="1"/>
            <a:r>
              <a:rPr lang="en-US" sz="2100" dirty="0"/>
              <a:t>for ( int </a:t>
            </a:r>
            <a:r>
              <a:rPr lang="en-US" sz="2100" dirty="0" err="1"/>
              <a:t>i</a:t>
            </a:r>
            <a:r>
              <a:rPr lang="en-US" sz="2100" dirty="0"/>
              <a:t> = 1; </a:t>
            </a:r>
            <a:r>
              <a:rPr lang="en-US" sz="2100" dirty="0" err="1"/>
              <a:t>i</a:t>
            </a:r>
            <a:r>
              <a:rPr lang="en-US" sz="2100" dirty="0"/>
              <a:t> &lt;= max; </a:t>
            </a:r>
            <a:r>
              <a:rPr lang="en-US" sz="2100" dirty="0" err="1"/>
              <a:t>i</a:t>
            </a:r>
            <a:r>
              <a:rPr lang="en-US" sz="2100" dirty="0"/>
              <a:t>++)</a:t>
            </a:r>
          </a:p>
          <a:p>
            <a:pPr lvl="1"/>
            <a:r>
              <a:rPr lang="en-US" sz="2100"/>
              <a:t>	for </a:t>
            </a:r>
            <a:r>
              <a:rPr lang="en-US" sz="2100" dirty="0"/>
              <a:t>( int j = 1; j &lt;= max; j ++)</a:t>
            </a:r>
          </a:p>
          <a:p>
            <a:pPr lvl="1"/>
            <a:r>
              <a:rPr lang="en-US" sz="2100"/>
              <a:t>		printf </a:t>
            </a:r>
            <a:r>
              <a:rPr lang="en-US" sz="2100" dirty="0"/>
              <a:t>("%d: (%d ,%d)\n", </a:t>
            </a:r>
            <a:r>
              <a:rPr lang="en-US" sz="2100" dirty="0" err="1"/>
              <a:t>omp_get_thread_num</a:t>
            </a:r>
            <a:r>
              <a:rPr lang="en-US" sz="2100" dirty="0"/>
              <a:t> () , </a:t>
            </a:r>
            <a:r>
              <a:rPr lang="en-US" sz="2100" dirty="0" err="1"/>
              <a:t>i</a:t>
            </a:r>
            <a:r>
              <a:rPr lang="en-US" sz="2100" dirty="0"/>
              <a:t>, j);</a:t>
            </a:r>
          </a:p>
          <a:p>
            <a:pPr lvl="1"/>
            <a:r>
              <a:rPr lang="en-US" sz="2100" dirty="0"/>
              <a:t> return 0;</a:t>
            </a:r>
          </a:p>
          <a:p>
            <a:r>
              <a:rPr lang="en-US" sz="2100" dirty="0"/>
              <a:t> }</a:t>
            </a:r>
          </a:p>
        </p:txBody>
      </p:sp>
      <p:sp>
        <p:nvSpPr>
          <p:cNvPr id="3" name="TextBox 2">
            <a:extLst>
              <a:ext uri="{FF2B5EF4-FFF2-40B4-BE49-F238E27FC236}">
                <a16:creationId xmlns:a16="http://schemas.microsoft.com/office/drawing/2014/main" id="{4275DE66-4B49-583D-36A6-7EF8A380FF4D}"/>
              </a:ext>
            </a:extLst>
          </p:cNvPr>
          <p:cNvSpPr txBox="1"/>
          <p:nvPr/>
        </p:nvSpPr>
        <p:spPr>
          <a:xfrm>
            <a:off x="304800" y="6248400"/>
            <a:ext cx="8839200" cy="646331"/>
          </a:xfrm>
          <a:prstGeom prst="rect">
            <a:avLst/>
          </a:prstGeom>
          <a:noFill/>
        </p:spPr>
        <p:txBody>
          <a:bodyPr wrap="square" rtlCol="0">
            <a:spAutoFit/>
          </a:bodyPr>
          <a:lstStyle/>
          <a:p>
            <a:r>
              <a:rPr lang="en-US" b="0" i="0">
                <a:solidFill>
                  <a:srgbClr val="FF0000"/>
                </a:solidFill>
                <a:effectLst/>
                <a:latin typeface="arial" panose="020B0604020202020204" pitchFamily="34" charset="0"/>
              </a:rPr>
              <a:t>Collapse:- Specifying the collapse clause </a:t>
            </a:r>
            <a:r>
              <a:rPr lang="en-US" b="1" i="0">
                <a:solidFill>
                  <a:srgbClr val="FF0000"/>
                </a:solidFill>
                <a:effectLst/>
                <a:latin typeface="arial" panose="020B0604020202020204" pitchFamily="34" charset="0"/>
              </a:rPr>
              <a:t>allows you to parallelize multiple loops in a nest without introducing nested parallelism</a:t>
            </a:r>
            <a:r>
              <a:rPr lang="en-US" b="0" i="0">
                <a:solidFill>
                  <a:srgbClr val="FF0000"/>
                </a:solidFill>
                <a:effectLst/>
                <a:latin typeface="arial" panose="020B0604020202020204" pitchFamily="34" charset="0"/>
              </a:rPr>
              <a:t>.</a:t>
            </a:r>
            <a:endParaRPr lang="en-IN">
              <a:solidFill>
                <a:srgbClr val="FF0000"/>
              </a:solidFill>
            </a:endParaRPr>
          </a:p>
        </p:txBody>
      </p:sp>
    </p:spTree>
    <p:extLst>
      <p:ext uri="{BB962C8B-B14F-4D97-AF65-F5344CB8AC3E}">
        <p14:creationId xmlns:p14="http://schemas.microsoft.com/office/powerpoint/2010/main" val="3581537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5A3DBA-1186-4728-ACD6-EC695BB6126C}"/>
              </a:ext>
            </a:extLst>
          </p:cNvPr>
          <p:cNvPicPr>
            <a:picLocks noChangeAspect="1"/>
          </p:cNvPicPr>
          <p:nvPr/>
        </p:nvPicPr>
        <p:blipFill>
          <a:blip r:embed="rId3"/>
          <a:stretch>
            <a:fillRect/>
          </a:stretch>
        </p:blipFill>
        <p:spPr>
          <a:xfrm>
            <a:off x="1600200" y="152400"/>
            <a:ext cx="5284972" cy="6126163"/>
          </a:xfrm>
          <a:prstGeom prst="rect">
            <a:avLst/>
          </a:prstGeom>
        </p:spPr>
      </p:pic>
    </p:spTree>
    <p:extLst>
      <p:ext uri="{BB962C8B-B14F-4D97-AF65-F5344CB8AC3E}">
        <p14:creationId xmlns:p14="http://schemas.microsoft.com/office/powerpoint/2010/main" val="12850752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6E4E-085F-44DE-890A-AFC2E7A03303}"/>
              </a:ext>
            </a:extLst>
          </p:cNvPr>
          <p:cNvSpPr>
            <a:spLocks noGrp="1"/>
          </p:cNvSpPr>
          <p:nvPr>
            <p:ph type="title"/>
          </p:nvPr>
        </p:nvSpPr>
        <p:spPr/>
        <p:txBody>
          <a:bodyPr/>
          <a:lstStyle/>
          <a:p>
            <a:r>
              <a:rPr lang="en-US" dirty="0"/>
              <a:t>Collapse </a:t>
            </a:r>
          </a:p>
        </p:txBody>
      </p:sp>
      <p:sp>
        <p:nvSpPr>
          <p:cNvPr id="3" name="Content Placeholder 2">
            <a:extLst>
              <a:ext uri="{FF2B5EF4-FFF2-40B4-BE49-F238E27FC236}">
                <a16:creationId xmlns:a16="http://schemas.microsoft.com/office/drawing/2014/main" id="{AC8D23FC-FA1C-49F5-A74D-D35FA3D3599A}"/>
              </a:ext>
            </a:extLst>
          </p:cNvPr>
          <p:cNvSpPr>
            <a:spLocks noGrp="1"/>
          </p:cNvSpPr>
          <p:nvPr>
            <p:ph idx="1"/>
          </p:nvPr>
        </p:nvSpPr>
        <p:spPr>
          <a:xfrm>
            <a:off x="609600" y="1828800"/>
            <a:ext cx="7766304" cy="5029200"/>
          </a:xfrm>
        </p:spPr>
        <p:txBody>
          <a:bodyPr>
            <a:normAutofit lnSpcReduction="10000"/>
          </a:bodyPr>
          <a:lstStyle/>
          <a:p>
            <a:pPr>
              <a:buFont typeface="Wingdings" panose="05000000000000000000" pitchFamily="2" charset="2"/>
              <a:buChar char="§"/>
            </a:pPr>
            <a:r>
              <a:rPr lang="en-US" sz="2400" dirty="0"/>
              <a:t>clause collapse(2) in line 6 - </a:t>
            </a:r>
            <a:r>
              <a:rPr lang="en-US" sz="2400" b="1" dirty="0">
                <a:solidFill>
                  <a:srgbClr val="FF0000"/>
                </a:solidFill>
              </a:rPr>
              <a:t>compiler merges the two nested for loops into one and parallelizes the resulting single loop. </a:t>
            </a:r>
          </a:p>
          <a:p>
            <a:pPr>
              <a:buFont typeface="Wingdings" panose="05000000000000000000" pitchFamily="2" charset="2"/>
              <a:buChar char="§"/>
            </a:pPr>
            <a:r>
              <a:rPr lang="en-US" sz="2400" dirty="0"/>
              <a:t>Outer for loop running from 1 to max </a:t>
            </a:r>
            <a:r>
              <a:rPr lang="en-US" sz="2400"/>
              <a:t>and inner </a:t>
            </a:r>
            <a:r>
              <a:rPr lang="en-US" sz="2400" dirty="0"/>
              <a:t>for loops running from 1 to max as well, </a:t>
            </a:r>
            <a:r>
              <a:rPr lang="en-US" sz="2400"/>
              <a:t>are </a:t>
            </a:r>
            <a:r>
              <a:rPr lang="en-US" sz="2400" b="1">
                <a:solidFill>
                  <a:srgbClr val="00B050"/>
                </a:solidFill>
              </a:rPr>
              <a:t>replaced by a single loop running from 1 to max^2. </a:t>
            </a:r>
            <a:endParaRPr lang="en-US" sz="2400" b="1" dirty="0">
              <a:solidFill>
                <a:srgbClr val="00B050"/>
              </a:solidFill>
            </a:endParaRPr>
          </a:p>
          <a:p>
            <a:pPr>
              <a:buFont typeface="Wingdings" panose="05000000000000000000" pitchFamily="2" charset="2"/>
              <a:buChar char="§"/>
            </a:pPr>
            <a:r>
              <a:rPr lang="en-US" sz="2400" dirty="0"/>
              <a:t>All max^2 iterations are divided among available threads together. </a:t>
            </a:r>
          </a:p>
          <a:p>
            <a:pPr>
              <a:buFont typeface="Wingdings" panose="05000000000000000000" pitchFamily="2" charset="2"/>
              <a:buChar char="§"/>
            </a:pPr>
            <a:r>
              <a:rPr lang="en-US" sz="2400" dirty="0"/>
              <a:t>As only one loop is parallelized, i.e., the one that comprises iterations of both nested for loops, the execution of the program </a:t>
            </a:r>
            <a:r>
              <a:rPr lang="en-US" sz="2400"/>
              <a:t>follows the pattern. </a:t>
            </a:r>
            <a:endParaRPr lang="en-US" sz="2400" dirty="0"/>
          </a:p>
          <a:p>
            <a:pPr>
              <a:buFont typeface="Wingdings" panose="05000000000000000000" pitchFamily="2" charset="2"/>
              <a:buChar char="§"/>
            </a:pPr>
            <a:r>
              <a:rPr lang="en-US" sz="2400" dirty="0"/>
              <a:t>For instance, if max = 6, all 36 iterations of the collapsed single loop are divided among 4 thread </a:t>
            </a:r>
          </a:p>
          <a:p>
            <a:pPr lvl="1">
              <a:buFont typeface="Wingdings" panose="05000000000000000000" pitchFamily="2" charset="2"/>
              <a:buChar char="§"/>
            </a:pPr>
            <a:r>
              <a:rPr lang="en-US" sz="2000" dirty="0"/>
              <a:t>the work is more evenly distributed among threads.</a:t>
            </a:r>
          </a:p>
        </p:txBody>
      </p:sp>
    </p:spTree>
    <p:extLst>
      <p:ext uri="{BB962C8B-B14F-4D97-AF65-F5344CB8AC3E}">
        <p14:creationId xmlns:p14="http://schemas.microsoft.com/office/powerpoint/2010/main" val="30120996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E9BB3-20BA-4F51-AAD6-EB1C39133860}"/>
              </a:ext>
            </a:extLst>
          </p:cNvPr>
          <p:cNvSpPr>
            <a:spLocks noGrp="1"/>
          </p:cNvSpPr>
          <p:nvPr>
            <p:ph type="title"/>
          </p:nvPr>
        </p:nvSpPr>
        <p:spPr/>
        <p:txBody>
          <a:bodyPr/>
          <a:lstStyle/>
          <a:p>
            <a:r>
              <a:rPr lang="en-US" dirty="0"/>
              <a:t>Collapse </a:t>
            </a:r>
          </a:p>
        </p:txBody>
      </p:sp>
      <p:pic>
        <p:nvPicPr>
          <p:cNvPr id="4" name="Picture 3">
            <a:extLst>
              <a:ext uri="{FF2B5EF4-FFF2-40B4-BE49-F238E27FC236}">
                <a16:creationId xmlns:a16="http://schemas.microsoft.com/office/drawing/2014/main" id="{1ED61B27-84E6-49C7-8732-763A8F50B87B}"/>
              </a:ext>
            </a:extLst>
          </p:cNvPr>
          <p:cNvPicPr>
            <a:picLocks noChangeAspect="1"/>
          </p:cNvPicPr>
          <p:nvPr/>
        </p:nvPicPr>
        <p:blipFill>
          <a:blip r:embed="rId2"/>
          <a:stretch>
            <a:fillRect/>
          </a:stretch>
        </p:blipFill>
        <p:spPr>
          <a:xfrm>
            <a:off x="2435087" y="2399516"/>
            <a:ext cx="2841038" cy="2917410"/>
          </a:xfrm>
          <a:prstGeom prst="rect">
            <a:avLst/>
          </a:prstGeom>
        </p:spPr>
      </p:pic>
    </p:spTree>
    <p:extLst>
      <p:ext uri="{BB962C8B-B14F-4D97-AF65-F5344CB8AC3E}">
        <p14:creationId xmlns:p14="http://schemas.microsoft.com/office/powerpoint/2010/main" val="308397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74DA-67DA-420A-A22E-2565B3353E4F}"/>
              </a:ext>
            </a:extLst>
          </p:cNvPr>
          <p:cNvSpPr>
            <a:spLocks noGrp="1"/>
          </p:cNvSpPr>
          <p:nvPr>
            <p:ph type="title"/>
          </p:nvPr>
        </p:nvSpPr>
        <p:spPr>
          <a:xfrm>
            <a:off x="429867" y="970636"/>
            <a:ext cx="7886700" cy="994172"/>
          </a:xfrm>
        </p:spPr>
        <p:txBody>
          <a:bodyPr>
            <a:noAutofit/>
          </a:bodyPr>
          <a:lstStyle/>
          <a:p>
            <a:r>
              <a:rPr lang="en-US" sz="2400" dirty="0"/>
              <a:t>other method of parallelizing nested loops is </a:t>
            </a:r>
            <a:r>
              <a:rPr lang="en-US" sz="2400"/>
              <a:t>by </a:t>
            </a:r>
            <a:br>
              <a:rPr lang="en-US" sz="2400"/>
            </a:br>
            <a:r>
              <a:rPr lang="en-US" sz="3600" b="1">
                <a:solidFill>
                  <a:srgbClr val="FF0000"/>
                </a:solidFill>
              </a:rPr>
              <a:t>parallelizing </a:t>
            </a:r>
            <a:r>
              <a:rPr lang="en-US" sz="3600" b="1" dirty="0">
                <a:solidFill>
                  <a:srgbClr val="FF0000"/>
                </a:solidFill>
              </a:rPr>
              <a:t>each for loop separately</a:t>
            </a:r>
          </a:p>
        </p:txBody>
      </p:sp>
      <p:sp>
        <p:nvSpPr>
          <p:cNvPr id="5" name="TextBox 4">
            <a:extLst>
              <a:ext uri="{FF2B5EF4-FFF2-40B4-BE49-F238E27FC236}">
                <a16:creationId xmlns:a16="http://schemas.microsoft.com/office/drawing/2014/main" id="{889F4DBE-67D0-40AF-BE8C-F1CD322B06C5}"/>
              </a:ext>
            </a:extLst>
          </p:cNvPr>
          <p:cNvSpPr txBox="1"/>
          <p:nvPr/>
        </p:nvSpPr>
        <p:spPr>
          <a:xfrm>
            <a:off x="429867" y="1940131"/>
            <a:ext cx="8284266" cy="4247317"/>
          </a:xfrm>
          <a:prstGeom prst="rect">
            <a:avLst/>
          </a:prstGeom>
          <a:noFill/>
        </p:spPr>
        <p:txBody>
          <a:bodyPr wrap="square">
            <a:spAutoFit/>
          </a:bodyPr>
          <a:lstStyle/>
          <a:p>
            <a:r>
              <a:rPr lang="en-US" dirty="0"/>
              <a:t># include &lt;</a:t>
            </a:r>
            <a:r>
              <a:rPr lang="en-US" dirty="0" err="1"/>
              <a:t>stdio</a:t>
            </a:r>
            <a:r>
              <a:rPr lang="en-US" dirty="0"/>
              <a:t> .h&gt;</a:t>
            </a:r>
          </a:p>
          <a:p>
            <a:r>
              <a:rPr lang="en-US" dirty="0"/>
              <a:t># include &lt;</a:t>
            </a:r>
            <a:r>
              <a:rPr lang="en-US" dirty="0" err="1"/>
              <a:t>omp.h</a:t>
            </a:r>
            <a:r>
              <a:rPr lang="en-US" dirty="0"/>
              <a:t>&gt;</a:t>
            </a:r>
          </a:p>
          <a:p>
            <a:endParaRPr lang="en-US" dirty="0"/>
          </a:p>
          <a:p>
            <a:r>
              <a:rPr lang="en-US" dirty="0"/>
              <a:t>int main ( int </a:t>
            </a:r>
            <a:r>
              <a:rPr lang="en-US" dirty="0" err="1"/>
              <a:t>argc</a:t>
            </a:r>
            <a:r>
              <a:rPr lang="en-US" dirty="0"/>
              <a:t> , char * </a:t>
            </a:r>
            <a:r>
              <a:rPr lang="en-US" dirty="0" err="1"/>
              <a:t>argv</a:t>
            </a:r>
            <a:r>
              <a:rPr lang="en-US" dirty="0"/>
              <a:t> []) {</a:t>
            </a:r>
          </a:p>
          <a:p>
            <a:pPr lvl="1"/>
            <a:r>
              <a:rPr lang="en-US" dirty="0"/>
              <a:t>int max</a:t>
            </a:r>
            <a:r>
              <a:rPr lang="en-US"/>
              <a:t>; </a:t>
            </a:r>
          </a:p>
          <a:p>
            <a:pPr lvl="1"/>
            <a:r>
              <a:rPr lang="en-US"/>
              <a:t>sscanf </a:t>
            </a:r>
            <a:r>
              <a:rPr lang="en-US" dirty="0"/>
              <a:t>( </a:t>
            </a:r>
            <a:r>
              <a:rPr lang="en-US" dirty="0" err="1"/>
              <a:t>argv</a:t>
            </a:r>
            <a:r>
              <a:rPr lang="en-US" dirty="0"/>
              <a:t> [1] , "%d", &amp;max );</a:t>
            </a:r>
          </a:p>
          <a:p>
            <a:pPr lvl="1"/>
            <a:r>
              <a:rPr lang="en-US" dirty="0"/>
              <a:t># pragma </a:t>
            </a:r>
            <a:r>
              <a:rPr lang="en-US" dirty="0" err="1"/>
              <a:t>omp</a:t>
            </a:r>
            <a:r>
              <a:rPr lang="en-US" dirty="0"/>
              <a:t> parallel for</a:t>
            </a:r>
          </a:p>
          <a:p>
            <a:pPr lvl="1"/>
            <a:r>
              <a:rPr lang="en-US" dirty="0"/>
              <a:t>for ( int </a:t>
            </a:r>
            <a:r>
              <a:rPr lang="en-US" dirty="0" err="1"/>
              <a:t>i</a:t>
            </a:r>
            <a:r>
              <a:rPr lang="en-US" dirty="0"/>
              <a:t> = 1; </a:t>
            </a:r>
            <a:r>
              <a:rPr lang="en-US" dirty="0" err="1"/>
              <a:t>i</a:t>
            </a:r>
            <a:r>
              <a:rPr lang="en-US" dirty="0"/>
              <a:t> &lt;= max; </a:t>
            </a:r>
            <a:r>
              <a:rPr lang="en-US" dirty="0" err="1"/>
              <a:t>i</a:t>
            </a:r>
            <a:r>
              <a:rPr lang="en-US" dirty="0"/>
              <a:t>++) {</a:t>
            </a:r>
          </a:p>
          <a:p>
            <a:pPr lvl="1"/>
            <a:r>
              <a:rPr lang="en-US"/>
              <a:t>	# </a:t>
            </a:r>
            <a:r>
              <a:rPr lang="en-US" dirty="0"/>
              <a:t>pragma </a:t>
            </a:r>
            <a:r>
              <a:rPr lang="en-US" dirty="0" err="1"/>
              <a:t>omp</a:t>
            </a:r>
            <a:r>
              <a:rPr lang="en-US" dirty="0"/>
              <a:t> parallel for</a:t>
            </a:r>
          </a:p>
          <a:p>
            <a:pPr lvl="1"/>
            <a:r>
              <a:rPr lang="en-US"/>
              <a:t>	for </a:t>
            </a:r>
            <a:r>
              <a:rPr lang="en-US" dirty="0"/>
              <a:t>( int j = 1; j &lt;= max; j ++) {</a:t>
            </a:r>
          </a:p>
          <a:p>
            <a:pPr lvl="1"/>
            <a:r>
              <a:rPr lang="en-US"/>
              <a:t>		printf </a:t>
            </a:r>
            <a:r>
              <a:rPr lang="en-US" dirty="0"/>
              <a:t>("%d: (%d ,%d)\n", </a:t>
            </a:r>
            <a:r>
              <a:rPr lang="en-US" dirty="0" err="1"/>
              <a:t>omp_get_thread_num</a:t>
            </a:r>
            <a:r>
              <a:rPr lang="en-US" dirty="0"/>
              <a:t> () , </a:t>
            </a:r>
            <a:r>
              <a:rPr lang="en-US" dirty="0" err="1"/>
              <a:t>i</a:t>
            </a:r>
            <a:r>
              <a:rPr lang="en-US" dirty="0"/>
              <a:t>, j);</a:t>
            </a:r>
          </a:p>
          <a:p>
            <a:pPr lvl="1"/>
            <a:r>
              <a:rPr lang="en-US"/>
              <a:t>	 </a:t>
            </a:r>
            <a:r>
              <a:rPr lang="en-US" dirty="0"/>
              <a:t>}</a:t>
            </a:r>
          </a:p>
          <a:p>
            <a:pPr lvl="1"/>
            <a:r>
              <a:rPr lang="en-US" dirty="0"/>
              <a:t> }</a:t>
            </a:r>
          </a:p>
          <a:p>
            <a:pPr lvl="1"/>
            <a:r>
              <a:rPr lang="en-US" dirty="0"/>
              <a:t> return 0;</a:t>
            </a:r>
          </a:p>
          <a:p>
            <a:r>
              <a:rPr lang="en-US" dirty="0"/>
              <a:t> }</a:t>
            </a:r>
          </a:p>
        </p:txBody>
      </p:sp>
    </p:spTree>
    <p:extLst>
      <p:ext uri="{BB962C8B-B14F-4D97-AF65-F5344CB8AC3E}">
        <p14:creationId xmlns:p14="http://schemas.microsoft.com/office/powerpoint/2010/main" val="15795157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6648-640E-4BA0-94C2-9E0053447493}"/>
              </a:ext>
            </a:extLst>
          </p:cNvPr>
          <p:cNvSpPr>
            <a:spLocks noGrp="1"/>
          </p:cNvSpPr>
          <p:nvPr>
            <p:ph type="title"/>
          </p:nvPr>
        </p:nvSpPr>
        <p:spPr>
          <a:xfrm>
            <a:off x="370233" y="957824"/>
            <a:ext cx="7886700" cy="410204"/>
          </a:xfrm>
        </p:spPr>
        <p:txBody>
          <a:bodyPr>
            <a:normAutofit fontScale="90000"/>
          </a:bodyPr>
          <a:lstStyle/>
          <a:p>
            <a:r>
              <a:rPr lang="en-US" sz="3300" dirty="0"/>
              <a:t>parallelizing each for loop separately</a:t>
            </a:r>
            <a:endParaRPr lang="en-US" dirty="0"/>
          </a:p>
        </p:txBody>
      </p:sp>
      <p:sp>
        <p:nvSpPr>
          <p:cNvPr id="3" name="Content Placeholder 2">
            <a:extLst>
              <a:ext uri="{FF2B5EF4-FFF2-40B4-BE49-F238E27FC236}">
                <a16:creationId xmlns:a16="http://schemas.microsoft.com/office/drawing/2014/main" id="{3D4DB285-9274-4956-AEAB-C74145D5BA8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D9F7293-4329-4AB0-9510-4063915B31B0}"/>
              </a:ext>
            </a:extLst>
          </p:cNvPr>
          <p:cNvPicPr>
            <a:picLocks noChangeAspect="1"/>
          </p:cNvPicPr>
          <p:nvPr/>
        </p:nvPicPr>
        <p:blipFill>
          <a:blip r:embed="rId2"/>
          <a:stretch>
            <a:fillRect/>
          </a:stretch>
        </p:blipFill>
        <p:spPr>
          <a:xfrm>
            <a:off x="1013792" y="1466593"/>
            <a:ext cx="6758609" cy="4340804"/>
          </a:xfrm>
          <a:prstGeom prst="rect">
            <a:avLst/>
          </a:prstGeom>
        </p:spPr>
      </p:pic>
    </p:spTree>
    <p:extLst>
      <p:ext uri="{BB962C8B-B14F-4D97-AF65-F5344CB8AC3E}">
        <p14:creationId xmlns:p14="http://schemas.microsoft.com/office/powerpoint/2010/main" val="34210212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0C94D-3744-4613-A41E-2F078A72E492}"/>
              </a:ext>
            </a:extLst>
          </p:cNvPr>
          <p:cNvSpPr>
            <a:spLocks noGrp="1"/>
          </p:cNvSpPr>
          <p:nvPr>
            <p:ph type="title"/>
          </p:nvPr>
        </p:nvSpPr>
        <p:spPr/>
        <p:txBody>
          <a:bodyPr/>
          <a:lstStyle/>
          <a:p>
            <a:r>
              <a:rPr lang="en-US" dirty="0"/>
              <a:t>parallelizing each for loop separately</a:t>
            </a:r>
          </a:p>
        </p:txBody>
      </p:sp>
      <p:sp>
        <p:nvSpPr>
          <p:cNvPr id="3" name="Content Placeholder 2">
            <a:extLst>
              <a:ext uri="{FF2B5EF4-FFF2-40B4-BE49-F238E27FC236}">
                <a16:creationId xmlns:a16="http://schemas.microsoft.com/office/drawing/2014/main" id="{03B5E1C8-FA8A-4F76-A5DD-97064EDBF6D8}"/>
              </a:ext>
            </a:extLst>
          </p:cNvPr>
          <p:cNvSpPr>
            <a:spLocks noGrp="1"/>
          </p:cNvSpPr>
          <p:nvPr>
            <p:ph idx="1"/>
          </p:nvPr>
        </p:nvSpPr>
        <p:spPr/>
        <p:txBody>
          <a:bodyPr>
            <a:normAutofit/>
          </a:bodyPr>
          <a:lstStyle/>
          <a:p>
            <a:r>
              <a:rPr lang="en-US" sz="3000" dirty="0"/>
              <a:t>By setting OMP_NUM_THREADS=2,2 and running the program </a:t>
            </a:r>
          </a:p>
          <a:p>
            <a:pPr lvl="1"/>
            <a:r>
              <a:rPr lang="en-US" sz="2700" dirty="0"/>
              <a:t>team of two (outer) threads is established to execute 3 iterations of the outer loop each as they would even if nesting was disabled. </a:t>
            </a:r>
          </a:p>
          <a:p>
            <a:pPr lvl="1"/>
            <a:r>
              <a:rPr lang="en-US" sz="2700" dirty="0"/>
              <a:t>Each iteration of the outer loop must compute one line of the table and thus establishes a team of two (inner) threads to execute 3 iterations of the inner loop each.</a:t>
            </a:r>
          </a:p>
        </p:txBody>
      </p:sp>
    </p:spTree>
    <p:extLst>
      <p:ext uri="{BB962C8B-B14F-4D97-AF65-F5344CB8AC3E}">
        <p14:creationId xmlns:p14="http://schemas.microsoft.com/office/powerpoint/2010/main" val="12603087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21E9-649B-41BA-816E-76645DE7ECF2}"/>
              </a:ext>
            </a:extLst>
          </p:cNvPr>
          <p:cNvSpPr>
            <a:spLocks noGrp="1"/>
          </p:cNvSpPr>
          <p:nvPr>
            <p:ph type="title"/>
          </p:nvPr>
        </p:nvSpPr>
        <p:spPr/>
        <p:txBody>
          <a:bodyPr/>
          <a:lstStyle/>
          <a:p>
            <a:r>
              <a:rPr lang="en-US" dirty="0"/>
              <a:t>parallelizing each for loop separately</a:t>
            </a:r>
          </a:p>
        </p:txBody>
      </p:sp>
      <p:pic>
        <p:nvPicPr>
          <p:cNvPr id="4" name="Picture 3">
            <a:extLst>
              <a:ext uri="{FF2B5EF4-FFF2-40B4-BE49-F238E27FC236}">
                <a16:creationId xmlns:a16="http://schemas.microsoft.com/office/drawing/2014/main" id="{56A3254A-A09B-41C3-8BEE-9810F8D3B69C}"/>
              </a:ext>
            </a:extLst>
          </p:cNvPr>
          <p:cNvPicPr>
            <a:picLocks noChangeAspect="1"/>
          </p:cNvPicPr>
          <p:nvPr/>
        </p:nvPicPr>
        <p:blipFill>
          <a:blip r:embed="rId2"/>
          <a:stretch>
            <a:fillRect/>
          </a:stretch>
        </p:blipFill>
        <p:spPr>
          <a:xfrm>
            <a:off x="2266122" y="2328083"/>
            <a:ext cx="3205525" cy="3398823"/>
          </a:xfrm>
          <a:prstGeom prst="rect">
            <a:avLst/>
          </a:prstGeom>
        </p:spPr>
      </p:pic>
    </p:spTree>
    <p:extLst>
      <p:ext uri="{BB962C8B-B14F-4D97-AF65-F5344CB8AC3E}">
        <p14:creationId xmlns:p14="http://schemas.microsoft.com/office/powerpoint/2010/main" val="35486732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303F-198F-48EF-A38C-1F3E4513CC3D}"/>
              </a:ext>
            </a:extLst>
          </p:cNvPr>
          <p:cNvSpPr>
            <a:spLocks noGrp="1"/>
          </p:cNvSpPr>
          <p:nvPr>
            <p:ph type="title"/>
          </p:nvPr>
        </p:nvSpPr>
        <p:spPr>
          <a:xfrm>
            <a:off x="529259" y="977348"/>
            <a:ext cx="7886700" cy="495352"/>
          </a:xfrm>
        </p:spPr>
        <p:txBody>
          <a:bodyPr>
            <a:normAutofit fontScale="90000"/>
          </a:bodyPr>
          <a:lstStyle/>
          <a:p>
            <a:r>
              <a:rPr lang="en-US" dirty="0"/>
              <a:t>Matrix multiplication</a:t>
            </a:r>
          </a:p>
        </p:txBody>
      </p:sp>
      <p:sp>
        <p:nvSpPr>
          <p:cNvPr id="3" name="Content Placeholder 2">
            <a:extLst>
              <a:ext uri="{FF2B5EF4-FFF2-40B4-BE49-F238E27FC236}">
                <a16:creationId xmlns:a16="http://schemas.microsoft.com/office/drawing/2014/main" id="{1B14FFB1-8AB8-4526-BEBF-84E0CB8AF48B}"/>
              </a:ext>
            </a:extLst>
          </p:cNvPr>
          <p:cNvSpPr>
            <a:spLocks noGrp="1"/>
          </p:cNvSpPr>
          <p:nvPr>
            <p:ph idx="1"/>
          </p:nvPr>
        </p:nvSpPr>
        <p:spPr>
          <a:xfrm>
            <a:off x="389873" y="1970820"/>
            <a:ext cx="8244507" cy="737101"/>
          </a:xfrm>
        </p:spPr>
        <p:txBody>
          <a:bodyPr/>
          <a:lstStyle/>
          <a:p>
            <a:r>
              <a:rPr lang="en-US" dirty="0"/>
              <a:t>Classical algorithm, based on the definition, encompasses two nested for loops used to compute n^2 independent dot products</a:t>
            </a:r>
          </a:p>
        </p:txBody>
      </p:sp>
      <p:sp>
        <p:nvSpPr>
          <p:cNvPr id="5" name="TextBox 4">
            <a:extLst>
              <a:ext uri="{FF2B5EF4-FFF2-40B4-BE49-F238E27FC236}">
                <a16:creationId xmlns:a16="http://schemas.microsoft.com/office/drawing/2014/main" id="{DF286AAB-7904-460F-9407-389782DD13F0}"/>
              </a:ext>
            </a:extLst>
          </p:cNvPr>
          <p:cNvSpPr txBox="1"/>
          <p:nvPr/>
        </p:nvSpPr>
        <p:spPr>
          <a:xfrm>
            <a:off x="529259" y="3581400"/>
            <a:ext cx="7610889" cy="2862322"/>
          </a:xfrm>
          <a:prstGeom prst="rect">
            <a:avLst/>
          </a:prstGeom>
          <a:noFill/>
        </p:spPr>
        <p:txBody>
          <a:bodyPr wrap="square">
            <a:spAutoFit/>
          </a:bodyPr>
          <a:lstStyle/>
          <a:p>
            <a:r>
              <a:rPr lang="en-US" dirty="0"/>
              <a:t>double ** </a:t>
            </a:r>
            <a:r>
              <a:rPr lang="en-US" dirty="0" err="1"/>
              <a:t>mtxMul</a:t>
            </a:r>
            <a:r>
              <a:rPr lang="en-US" dirty="0"/>
              <a:t> ( double **c, double **a, double **b, int n) {</a:t>
            </a:r>
          </a:p>
          <a:p>
            <a:r>
              <a:rPr lang="en-US"/>
              <a:t> 	# </a:t>
            </a:r>
            <a:r>
              <a:rPr lang="en-US" dirty="0"/>
              <a:t>pragma </a:t>
            </a:r>
            <a:r>
              <a:rPr lang="en-US" dirty="0" err="1"/>
              <a:t>omp</a:t>
            </a:r>
            <a:r>
              <a:rPr lang="en-US" dirty="0"/>
              <a:t> parallel for collapse (2)</a:t>
            </a:r>
          </a:p>
          <a:p>
            <a:r>
              <a:rPr lang="en-US"/>
              <a:t> 	for </a:t>
            </a:r>
            <a:r>
              <a:rPr lang="en-US" dirty="0"/>
              <a:t>( int </a:t>
            </a:r>
            <a:r>
              <a:rPr lang="en-US" dirty="0" err="1"/>
              <a:t>i</a:t>
            </a:r>
            <a:r>
              <a:rPr lang="en-US" dirty="0"/>
              <a:t> = 0; </a:t>
            </a:r>
            <a:r>
              <a:rPr lang="en-US" dirty="0" err="1"/>
              <a:t>i</a:t>
            </a:r>
            <a:r>
              <a:rPr lang="en-US" dirty="0"/>
              <a:t> &lt; n; </a:t>
            </a:r>
            <a:r>
              <a:rPr lang="en-US" dirty="0" err="1"/>
              <a:t>i</a:t>
            </a:r>
            <a:r>
              <a:rPr lang="en-US" dirty="0"/>
              <a:t>++)</a:t>
            </a:r>
          </a:p>
          <a:p>
            <a:r>
              <a:rPr lang="en-US"/>
              <a:t>		 </a:t>
            </a:r>
            <a:r>
              <a:rPr lang="en-US" dirty="0"/>
              <a:t>for ( int j = 0; j &lt; n; </a:t>
            </a:r>
            <a:r>
              <a:rPr lang="en-US" dirty="0" err="1"/>
              <a:t>j++</a:t>
            </a:r>
            <a:r>
              <a:rPr lang="en-US" dirty="0"/>
              <a:t>) {</a:t>
            </a:r>
          </a:p>
          <a:p>
            <a:pPr lvl="1"/>
            <a:r>
              <a:rPr lang="en-US"/>
              <a:t> 		c</a:t>
            </a:r>
            <a:r>
              <a:rPr lang="en-US" dirty="0"/>
              <a:t>[</a:t>
            </a:r>
            <a:r>
              <a:rPr lang="en-US" dirty="0" err="1"/>
              <a:t>i</a:t>
            </a:r>
            <a:r>
              <a:rPr lang="en-US" dirty="0"/>
              <a:t>][j] = 0.0;</a:t>
            </a:r>
          </a:p>
          <a:p>
            <a:pPr lvl="1"/>
            <a:r>
              <a:rPr lang="en-US"/>
              <a:t>		for </a:t>
            </a:r>
            <a:r>
              <a:rPr lang="en-US" dirty="0"/>
              <a:t>( int k = 0; k &lt; n; k++)</a:t>
            </a:r>
          </a:p>
          <a:p>
            <a:pPr lvl="1"/>
            <a:r>
              <a:rPr lang="en-US"/>
              <a:t>			c</a:t>
            </a:r>
            <a:r>
              <a:rPr lang="en-US" dirty="0"/>
              <a:t>[</a:t>
            </a:r>
            <a:r>
              <a:rPr lang="en-US" dirty="0" err="1"/>
              <a:t>i</a:t>
            </a:r>
            <a:r>
              <a:rPr lang="en-US" dirty="0"/>
              <a:t>][j] = c[</a:t>
            </a:r>
            <a:r>
              <a:rPr lang="en-US" dirty="0" err="1"/>
              <a:t>i</a:t>
            </a:r>
            <a:r>
              <a:rPr lang="en-US" dirty="0"/>
              <a:t>][j] + a[</a:t>
            </a:r>
            <a:r>
              <a:rPr lang="en-US" dirty="0" err="1"/>
              <a:t>i</a:t>
            </a:r>
            <a:r>
              <a:rPr lang="en-US" dirty="0"/>
              <a:t>][k] * b[k][j];</a:t>
            </a:r>
          </a:p>
          <a:p>
            <a:pPr lvl="1"/>
            <a:r>
              <a:rPr lang="en-US" dirty="0"/>
              <a:t> }</a:t>
            </a:r>
          </a:p>
          <a:p>
            <a:pPr lvl="1"/>
            <a:r>
              <a:rPr lang="en-US" dirty="0"/>
              <a:t> return c;</a:t>
            </a:r>
          </a:p>
          <a:p>
            <a:r>
              <a:rPr lang="en-US" dirty="0"/>
              <a:t>}</a:t>
            </a:r>
          </a:p>
        </p:txBody>
      </p:sp>
      <p:sp>
        <p:nvSpPr>
          <p:cNvPr id="4" name="TextBox 3">
            <a:extLst>
              <a:ext uri="{FF2B5EF4-FFF2-40B4-BE49-F238E27FC236}">
                <a16:creationId xmlns:a16="http://schemas.microsoft.com/office/drawing/2014/main" id="{F16680ED-3B85-CE97-9278-A3227E8202D6}"/>
              </a:ext>
            </a:extLst>
          </p:cNvPr>
          <p:cNvSpPr txBox="1"/>
          <p:nvPr/>
        </p:nvSpPr>
        <p:spPr>
          <a:xfrm>
            <a:off x="685800" y="2971800"/>
            <a:ext cx="2557110" cy="523220"/>
          </a:xfrm>
          <a:prstGeom prst="rect">
            <a:avLst/>
          </a:prstGeom>
          <a:noFill/>
        </p:spPr>
        <p:txBody>
          <a:bodyPr wrap="none" rtlCol="0">
            <a:spAutoFit/>
          </a:bodyPr>
          <a:lstStyle/>
          <a:p>
            <a:r>
              <a:rPr lang="en-US" sz="2800">
                <a:solidFill>
                  <a:srgbClr val="FF0000"/>
                </a:solidFill>
              </a:rPr>
              <a:t>Using COLLAPSE</a:t>
            </a:r>
            <a:endParaRPr lang="en-IN" sz="2800">
              <a:solidFill>
                <a:srgbClr val="FF0000"/>
              </a:solidFill>
            </a:endParaRPr>
          </a:p>
        </p:txBody>
      </p:sp>
    </p:spTree>
    <p:extLst>
      <p:ext uri="{BB962C8B-B14F-4D97-AF65-F5344CB8AC3E}">
        <p14:creationId xmlns:p14="http://schemas.microsoft.com/office/powerpoint/2010/main" val="6955059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F46E-D266-43F1-B1B8-E2D2B805D099}"/>
              </a:ext>
            </a:extLst>
          </p:cNvPr>
          <p:cNvSpPr>
            <a:spLocks noGrp="1"/>
          </p:cNvSpPr>
          <p:nvPr>
            <p:ph type="title"/>
          </p:nvPr>
        </p:nvSpPr>
        <p:spPr/>
        <p:txBody>
          <a:bodyPr/>
          <a:lstStyle/>
          <a:p>
            <a:r>
              <a:rPr lang="en-US" dirty="0"/>
              <a:t>Matrix multiplication</a:t>
            </a:r>
          </a:p>
        </p:txBody>
      </p:sp>
      <p:sp>
        <p:nvSpPr>
          <p:cNvPr id="5" name="TextBox 4">
            <a:extLst>
              <a:ext uri="{FF2B5EF4-FFF2-40B4-BE49-F238E27FC236}">
                <a16:creationId xmlns:a16="http://schemas.microsoft.com/office/drawing/2014/main" id="{13DADA05-3C7C-40E8-AA14-8CA282462B13}"/>
              </a:ext>
            </a:extLst>
          </p:cNvPr>
          <p:cNvSpPr txBox="1"/>
          <p:nvPr/>
        </p:nvSpPr>
        <p:spPr>
          <a:xfrm>
            <a:off x="710797" y="2655484"/>
            <a:ext cx="7404652" cy="3647152"/>
          </a:xfrm>
          <a:prstGeom prst="rect">
            <a:avLst/>
          </a:prstGeom>
          <a:noFill/>
        </p:spPr>
        <p:txBody>
          <a:bodyPr wrap="square">
            <a:spAutoFit/>
          </a:bodyPr>
          <a:lstStyle/>
          <a:p>
            <a:r>
              <a:rPr lang="en-US" sz="2100" dirty="0"/>
              <a:t>double ** </a:t>
            </a:r>
            <a:r>
              <a:rPr lang="en-US" sz="2100" dirty="0" err="1"/>
              <a:t>mtxMul</a:t>
            </a:r>
            <a:r>
              <a:rPr lang="en-US" sz="2100" dirty="0"/>
              <a:t> ( double **c, double **a, double **b, int n) {</a:t>
            </a:r>
          </a:p>
          <a:p>
            <a:pPr lvl="1"/>
            <a:r>
              <a:rPr lang="en-US" sz="2100" dirty="0"/>
              <a:t># pragma </a:t>
            </a:r>
            <a:r>
              <a:rPr lang="en-US" sz="2100" dirty="0" err="1"/>
              <a:t>omp</a:t>
            </a:r>
            <a:r>
              <a:rPr lang="en-US" sz="2100" dirty="0"/>
              <a:t> parallel for</a:t>
            </a:r>
          </a:p>
          <a:p>
            <a:pPr lvl="1"/>
            <a:r>
              <a:rPr lang="en-US" sz="2100" dirty="0"/>
              <a:t>for ( int </a:t>
            </a:r>
            <a:r>
              <a:rPr lang="en-US" sz="2100" dirty="0" err="1"/>
              <a:t>i</a:t>
            </a:r>
            <a:r>
              <a:rPr lang="en-US" sz="2100" dirty="0"/>
              <a:t> = 0; </a:t>
            </a:r>
            <a:r>
              <a:rPr lang="en-US" sz="2100" dirty="0" err="1"/>
              <a:t>i</a:t>
            </a:r>
            <a:r>
              <a:rPr lang="en-US" sz="2100" dirty="0"/>
              <a:t> &lt; n; </a:t>
            </a:r>
            <a:r>
              <a:rPr lang="en-US" sz="2100" dirty="0" err="1"/>
              <a:t>i</a:t>
            </a:r>
            <a:r>
              <a:rPr lang="en-US" sz="2100" dirty="0"/>
              <a:t>++)</a:t>
            </a:r>
          </a:p>
          <a:p>
            <a:pPr lvl="1"/>
            <a:r>
              <a:rPr lang="en-US" sz="2100"/>
              <a:t>	# </a:t>
            </a:r>
            <a:r>
              <a:rPr lang="en-US" sz="2100" dirty="0"/>
              <a:t>pragma </a:t>
            </a:r>
            <a:r>
              <a:rPr lang="en-US" sz="2100" dirty="0" err="1"/>
              <a:t>omp</a:t>
            </a:r>
            <a:r>
              <a:rPr lang="en-US" sz="2100" dirty="0"/>
              <a:t> parallel for</a:t>
            </a:r>
          </a:p>
          <a:p>
            <a:pPr lvl="1"/>
            <a:r>
              <a:rPr lang="en-US" sz="2100"/>
              <a:t>	for </a:t>
            </a:r>
            <a:r>
              <a:rPr lang="en-US" sz="2100" dirty="0"/>
              <a:t>( int j = 0; j &lt; n; </a:t>
            </a:r>
            <a:r>
              <a:rPr lang="en-US" sz="2100" dirty="0" err="1"/>
              <a:t>j++</a:t>
            </a:r>
            <a:r>
              <a:rPr lang="en-US" sz="2100" dirty="0"/>
              <a:t>) {</a:t>
            </a:r>
          </a:p>
          <a:p>
            <a:pPr lvl="2"/>
            <a:r>
              <a:rPr lang="en-US" sz="2100"/>
              <a:t>	c</a:t>
            </a:r>
            <a:r>
              <a:rPr lang="en-US" sz="2100" dirty="0"/>
              <a:t>[</a:t>
            </a:r>
            <a:r>
              <a:rPr lang="en-US" sz="2100" dirty="0" err="1"/>
              <a:t>i</a:t>
            </a:r>
            <a:r>
              <a:rPr lang="en-US" sz="2100" dirty="0"/>
              <a:t>][j] = 0.0;</a:t>
            </a:r>
          </a:p>
          <a:p>
            <a:pPr lvl="1"/>
            <a:r>
              <a:rPr lang="en-US" sz="2100"/>
              <a:t>		for </a:t>
            </a:r>
            <a:r>
              <a:rPr lang="en-US" sz="2100" dirty="0"/>
              <a:t>( int k = 0; k &lt; n; k++)</a:t>
            </a:r>
          </a:p>
          <a:p>
            <a:pPr lvl="1"/>
            <a:r>
              <a:rPr lang="en-US" sz="2100"/>
              <a:t>			c</a:t>
            </a:r>
            <a:r>
              <a:rPr lang="en-US" sz="2100" dirty="0"/>
              <a:t>[</a:t>
            </a:r>
            <a:r>
              <a:rPr lang="en-US" sz="2100" dirty="0" err="1"/>
              <a:t>i</a:t>
            </a:r>
            <a:r>
              <a:rPr lang="en-US" sz="2100" dirty="0"/>
              <a:t>][j] = c[</a:t>
            </a:r>
            <a:r>
              <a:rPr lang="en-US" sz="2100" dirty="0" err="1"/>
              <a:t>i</a:t>
            </a:r>
            <a:r>
              <a:rPr lang="en-US" sz="2100" dirty="0"/>
              <a:t>][j] + a[</a:t>
            </a:r>
            <a:r>
              <a:rPr lang="en-US" sz="2100" dirty="0" err="1"/>
              <a:t>i</a:t>
            </a:r>
            <a:r>
              <a:rPr lang="en-US" sz="2100" dirty="0"/>
              <a:t>][k] * b[k][j];</a:t>
            </a:r>
          </a:p>
          <a:p>
            <a:pPr lvl="1"/>
            <a:r>
              <a:rPr lang="en-US" sz="2100" dirty="0"/>
              <a:t>}</a:t>
            </a:r>
          </a:p>
          <a:p>
            <a:pPr lvl="1"/>
            <a:r>
              <a:rPr lang="en-US" sz="2100" dirty="0"/>
              <a:t> </a:t>
            </a:r>
            <a:r>
              <a:rPr lang="en-US" sz="2100"/>
              <a:t>return c;</a:t>
            </a:r>
          </a:p>
          <a:p>
            <a:r>
              <a:rPr lang="en-US" sz="2100"/>
              <a:t>}</a:t>
            </a:r>
            <a:endParaRPr lang="en-US" sz="2100" dirty="0"/>
          </a:p>
        </p:txBody>
      </p:sp>
      <p:sp>
        <p:nvSpPr>
          <p:cNvPr id="3" name="TextBox 2">
            <a:extLst>
              <a:ext uri="{FF2B5EF4-FFF2-40B4-BE49-F238E27FC236}">
                <a16:creationId xmlns:a16="http://schemas.microsoft.com/office/drawing/2014/main" id="{6A76226D-5094-7713-3AC5-E263346FC65A}"/>
              </a:ext>
            </a:extLst>
          </p:cNvPr>
          <p:cNvSpPr txBox="1"/>
          <p:nvPr/>
        </p:nvSpPr>
        <p:spPr>
          <a:xfrm>
            <a:off x="710797" y="2084832"/>
            <a:ext cx="3724096" cy="523220"/>
          </a:xfrm>
          <a:prstGeom prst="rect">
            <a:avLst/>
          </a:prstGeom>
          <a:noFill/>
        </p:spPr>
        <p:txBody>
          <a:bodyPr wrap="none" rtlCol="0">
            <a:spAutoFit/>
          </a:bodyPr>
          <a:lstStyle/>
          <a:p>
            <a:r>
              <a:rPr lang="en-US" sz="2800">
                <a:solidFill>
                  <a:srgbClr val="FF0000"/>
                </a:solidFill>
              </a:rPr>
              <a:t>Without using COLLAPSE</a:t>
            </a:r>
            <a:endParaRPr lang="en-IN" sz="2800">
              <a:solidFill>
                <a:srgbClr val="FF0000"/>
              </a:solidFill>
            </a:endParaRPr>
          </a:p>
        </p:txBody>
      </p:sp>
    </p:spTree>
    <p:extLst>
      <p:ext uri="{BB962C8B-B14F-4D97-AF65-F5344CB8AC3E}">
        <p14:creationId xmlns:p14="http://schemas.microsoft.com/office/powerpoint/2010/main" val="33878228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8516-BD4E-4A7B-ABD7-08DDF4F04331}"/>
              </a:ext>
            </a:extLst>
          </p:cNvPr>
          <p:cNvSpPr>
            <a:spLocks noGrp="1"/>
          </p:cNvSpPr>
          <p:nvPr>
            <p:ph type="title"/>
          </p:nvPr>
        </p:nvSpPr>
        <p:spPr>
          <a:xfrm>
            <a:off x="685800" y="29497"/>
            <a:ext cx="7290054" cy="1499616"/>
          </a:xfrm>
        </p:spPr>
        <p:txBody>
          <a:bodyPr/>
          <a:lstStyle/>
          <a:p>
            <a:r>
              <a:rPr lang="en-US" dirty="0"/>
              <a:t>OpenMP: nested parallelism</a:t>
            </a:r>
          </a:p>
        </p:txBody>
      </p:sp>
      <p:sp>
        <p:nvSpPr>
          <p:cNvPr id="3" name="Content Placeholder 2">
            <a:extLst>
              <a:ext uri="{FF2B5EF4-FFF2-40B4-BE49-F238E27FC236}">
                <a16:creationId xmlns:a16="http://schemas.microsoft.com/office/drawing/2014/main" id="{D0B0DAD3-40BC-4FF2-B70E-D1471EB215C4}"/>
              </a:ext>
            </a:extLst>
          </p:cNvPr>
          <p:cNvSpPr>
            <a:spLocks noGrp="1"/>
          </p:cNvSpPr>
          <p:nvPr>
            <p:ph idx="1"/>
          </p:nvPr>
        </p:nvSpPr>
        <p:spPr>
          <a:xfrm>
            <a:off x="609600" y="1066800"/>
            <a:ext cx="8251723" cy="5410200"/>
          </a:xfrm>
        </p:spPr>
        <p:txBody>
          <a:bodyPr>
            <a:normAutofit lnSpcReduction="10000"/>
          </a:bodyPr>
          <a:lstStyle/>
          <a:p>
            <a:r>
              <a:rPr lang="en-US" sz="3200" dirty="0"/>
              <a:t>Nested parallelism is enabled or disabled by setting the shell variable</a:t>
            </a:r>
          </a:p>
          <a:p>
            <a:pPr lvl="1"/>
            <a:r>
              <a:rPr lang="en-US" sz="2400" dirty="0"/>
              <a:t>OMP_NESTED nested</a:t>
            </a:r>
          </a:p>
          <a:p>
            <a:pPr lvl="1"/>
            <a:r>
              <a:rPr lang="en-US" sz="2400" dirty="0"/>
              <a:t>where nested is either true or false. </a:t>
            </a:r>
          </a:p>
          <a:p>
            <a:r>
              <a:rPr lang="en-US" sz="3200" dirty="0"/>
              <a:t>Within a program, this can be achieved using the following two functions:</a:t>
            </a:r>
          </a:p>
          <a:p>
            <a:pPr lvl="1"/>
            <a:r>
              <a:rPr lang="en-US" sz="2400" dirty="0"/>
              <a:t> void </a:t>
            </a:r>
            <a:r>
              <a:rPr lang="en-US" sz="2400" dirty="0" err="1"/>
              <a:t>omp_set_nested</a:t>
            </a:r>
            <a:r>
              <a:rPr lang="en-US" sz="2400" dirty="0"/>
              <a:t>(int nested) enables or disables nested parallelism;</a:t>
            </a:r>
          </a:p>
          <a:p>
            <a:pPr lvl="1"/>
            <a:r>
              <a:rPr lang="en-US" sz="2400" dirty="0"/>
              <a:t>int </a:t>
            </a:r>
            <a:r>
              <a:rPr lang="en-US" sz="2400" dirty="0" err="1"/>
              <a:t>omp_get_nested</a:t>
            </a:r>
            <a:r>
              <a:rPr lang="en-US" sz="2400" dirty="0"/>
              <a:t>() tells whether nested parallelism is enabled or disabled.</a:t>
            </a:r>
          </a:p>
          <a:p>
            <a:r>
              <a:rPr lang="en-US" sz="3200" dirty="0"/>
              <a:t>The number of threads at each nested level can be set by calling function</a:t>
            </a:r>
          </a:p>
          <a:p>
            <a:pPr lvl="1"/>
            <a:r>
              <a:rPr lang="en-US" sz="2400" dirty="0" err="1"/>
              <a:t>omp_set_num_threads</a:t>
            </a:r>
            <a:r>
              <a:rPr lang="en-US" sz="2400" dirty="0"/>
              <a:t> or by setting OMP_NUM_THREADS.</a:t>
            </a:r>
          </a:p>
          <a:p>
            <a:pPr lvl="1"/>
            <a:endParaRPr lang="en-US" sz="2400" dirty="0"/>
          </a:p>
        </p:txBody>
      </p:sp>
    </p:spTree>
    <p:extLst>
      <p:ext uri="{BB962C8B-B14F-4D97-AF65-F5344CB8AC3E}">
        <p14:creationId xmlns:p14="http://schemas.microsoft.com/office/powerpoint/2010/main" val="32604617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31B2-4DE3-4CBE-9C65-503F153CF781}"/>
              </a:ext>
            </a:extLst>
          </p:cNvPr>
          <p:cNvSpPr>
            <a:spLocks noGrp="1"/>
          </p:cNvSpPr>
          <p:nvPr>
            <p:ph type="title"/>
          </p:nvPr>
        </p:nvSpPr>
        <p:spPr/>
        <p:txBody>
          <a:bodyPr/>
          <a:lstStyle/>
          <a:p>
            <a:r>
              <a:rPr lang="en-US" dirty="0"/>
              <a:t>Combining the results of parallel iterations</a:t>
            </a:r>
          </a:p>
        </p:txBody>
      </p:sp>
      <p:sp>
        <p:nvSpPr>
          <p:cNvPr id="3" name="Content Placeholder 2">
            <a:extLst>
              <a:ext uri="{FF2B5EF4-FFF2-40B4-BE49-F238E27FC236}">
                <a16:creationId xmlns:a16="http://schemas.microsoft.com/office/drawing/2014/main" id="{E5B7F778-8CED-4B6D-B630-4FA61D615E99}"/>
              </a:ext>
            </a:extLst>
          </p:cNvPr>
          <p:cNvSpPr>
            <a:spLocks noGrp="1"/>
          </p:cNvSpPr>
          <p:nvPr>
            <p:ph idx="1"/>
          </p:nvPr>
        </p:nvSpPr>
        <p:spPr>
          <a:xfrm>
            <a:off x="768095" y="1905000"/>
            <a:ext cx="7607809" cy="4724400"/>
          </a:xfrm>
        </p:spPr>
        <p:txBody>
          <a:bodyPr>
            <a:normAutofit lnSpcReduction="10000"/>
          </a:bodyPr>
          <a:lstStyle/>
          <a:p>
            <a:r>
              <a:rPr lang="en-US" sz="2800" dirty="0"/>
              <a:t>Most of the time Individual loop iterations aren’t entirely independent as they are used to solve a single problem together </a:t>
            </a:r>
          </a:p>
          <a:p>
            <a:pPr lvl="1"/>
            <a:r>
              <a:rPr lang="en-US" sz="2400" dirty="0"/>
              <a:t>thus each iteration contributes its part to the combined solution. </a:t>
            </a:r>
          </a:p>
          <a:p>
            <a:r>
              <a:rPr lang="en-US" sz="2800" dirty="0"/>
              <a:t>Most often partial results of different iterations must be combined together</a:t>
            </a:r>
          </a:p>
          <a:p>
            <a:r>
              <a:rPr lang="en-US" sz="2800" dirty="0"/>
              <a:t>Example </a:t>
            </a:r>
          </a:p>
          <a:p>
            <a:pPr lvl="1"/>
            <a:r>
              <a:rPr lang="en-US" sz="2400" dirty="0"/>
              <a:t>If integers from the given interval are to be added instead of printed out</a:t>
            </a:r>
          </a:p>
          <a:p>
            <a:pPr lvl="1"/>
            <a:r>
              <a:rPr lang="en-US" sz="2400" dirty="0"/>
              <a:t>all  subtasks must somehow cooperate to produce the correct sum.</a:t>
            </a:r>
          </a:p>
        </p:txBody>
      </p:sp>
    </p:spTree>
    <p:extLst>
      <p:ext uri="{BB962C8B-B14F-4D97-AF65-F5344CB8AC3E}">
        <p14:creationId xmlns:p14="http://schemas.microsoft.com/office/powerpoint/2010/main" val="8065222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16969</TotalTime>
  <Words>10872</Words>
  <Application>Microsoft Office PowerPoint</Application>
  <PresentationFormat>On-screen Show (4:3)</PresentationFormat>
  <Paragraphs>1107</Paragraphs>
  <Slides>171</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171</vt:i4>
      </vt:variant>
    </vt:vector>
  </HeadingPairs>
  <TitlesOfParts>
    <vt:vector size="187" baseType="lpstr">
      <vt:lpstr>Arial</vt:lpstr>
      <vt:lpstr>Arial</vt:lpstr>
      <vt:lpstr>Calibri</vt:lpstr>
      <vt:lpstr>CMSY10</vt:lpstr>
      <vt:lpstr>CMTT10</vt:lpstr>
      <vt:lpstr>Courier New</vt:lpstr>
      <vt:lpstr>NimbusRomNo9L-Medi</vt:lpstr>
      <vt:lpstr>NimbusRomNo9L-Regu</vt:lpstr>
      <vt:lpstr>NimbusRomNo9L-ReguItal</vt:lpstr>
      <vt:lpstr>NimbusRomNo9L-Regu-Slant_167</vt:lpstr>
      <vt:lpstr>Trebuchet MS</vt:lpstr>
      <vt:lpstr>Tw Cen MT</vt:lpstr>
      <vt:lpstr>Tw Cen MT Condensed</vt:lpstr>
      <vt:lpstr>Wingdings</vt:lpstr>
      <vt:lpstr>Wingdings 3</vt:lpstr>
      <vt:lpstr>Integral</vt:lpstr>
      <vt:lpstr>Parallel Computing</vt:lpstr>
      <vt:lpstr>COURSE CONTENT</vt:lpstr>
      <vt:lpstr>Why - every computer is a parallel computer</vt:lpstr>
      <vt:lpstr>Parallelism is found on all levels of a  modern computer’s architecture</vt:lpstr>
      <vt:lpstr>PowerPoint Presentation</vt:lpstr>
      <vt:lpstr>1st levels of a  modern computer’s architecture</vt:lpstr>
      <vt:lpstr>PowerPoint Presentation</vt:lpstr>
      <vt:lpstr>2nd  levels of a  modern computer’s architecture</vt:lpstr>
      <vt:lpstr>PowerPoint Presentation</vt:lpstr>
      <vt:lpstr>3rd  levels of a  modern computer’s architecture</vt:lpstr>
      <vt:lpstr>3rd  levels of a  modern computer’s architecture</vt:lpstr>
      <vt:lpstr>PowerPoint Presentation</vt:lpstr>
      <vt:lpstr>Reasons for making modern computers parallel</vt:lpstr>
      <vt:lpstr>PowerPoint Presentation</vt:lpstr>
      <vt:lpstr>Three prevailing types of parallelism</vt:lpstr>
      <vt:lpstr>PowerPoint Presentation</vt:lpstr>
      <vt:lpstr>Top Super Computer – June 2020</vt:lpstr>
      <vt:lpstr>Types of parallelism</vt:lpstr>
      <vt:lpstr>Types of parallelism</vt:lpstr>
      <vt:lpstr>Types of parallelism</vt:lpstr>
      <vt:lpstr>PowerPoint Presentation</vt:lpstr>
      <vt:lpstr>History of parallel computing, systems and programming</vt:lpstr>
      <vt:lpstr>History of parallel computing, systems and programming</vt:lpstr>
      <vt:lpstr>History of parallel computing, systems and programming</vt:lpstr>
      <vt:lpstr>History of parallel computing, systems and programming</vt:lpstr>
      <vt:lpstr>History of parallel computing, systems and programming</vt:lpstr>
      <vt:lpstr>PowerPoint Presentation</vt:lpstr>
      <vt:lpstr>Introduction</vt:lpstr>
      <vt:lpstr>Shared vs. Distributed Memory</vt:lpstr>
      <vt:lpstr>Clustered SMPs</vt:lpstr>
      <vt:lpstr>Shared vs. Distributed Memory (cont’d)</vt:lpstr>
      <vt:lpstr>Distributed vs. Shared Memory</vt:lpstr>
      <vt:lpstr>What is OpenMP?</vt:lpstr>
      <vt:lpstr>What is OpenMP? (cont’d)</vt:lpstr>
      <vt:lpstr>Why choose OpenMP ?</vt:lpstr>
      <vt:lpstr>OpenMP - User Interface Model</vt:lpstr>
      <vt:lpstr>What is a thread?</vt:lpstr>
      <vt:lpstr>Execution Model</vt:lpstr>
      <vt:lpstr>Communicating Between Threads</vt:lpstr>
      <vt:lpstr>Storage Model – Data Scoping</vt:lpstr>
      <vt:lpstr>Basics</vt:lpstr>
      <vt:lpstr>Basics (cont’d)</vt:lpstr>
      <vt:lpstr>parallel do &amp; parallel for</vt:lpstr>
      <vt:lpstr>parallel do &amp; parallel for (cont’d)</vt:lpstr>
      <vt:lpstr>Creating Parallel Regions</vt:lpstr>
      <vt:lpstr>Comparison of Programming Models</vt:lpstr>
      <vt:lpstr>PowerPoint Presentation</vt:lpstr>
      <vt:lpstr>PowerPoint Presentation</vt:lpstr>
      <vt:lpstr>Compiling</vt:lpstr>
      <vt:lpstr>Specifying threads</vt:lpstr>
      <vt:lpstr>Using OpenMP to write multithreaded programs</vt:lpstr>
      <vt:lpstr>Using OpenMP to write multithreaded programs</vt:lpstr>
      <vt:lpstr>Using OpenMP to write multithreaded programs</vt:lpstr>
      <vt:lpstr>Compiling and running an OpenMP program</vt:lpstr>
      <vt:lpstr>Compiling and running an OpenMP program</vt:lpstr>
      <vt:lpstr>Compiling and running an OpenMP program</vt:lpstr>
      <vt:lpstr>OpenMP: parallel regions</vt:lpstr>
      <vt:lpstr>OpenMP: controlling the number of threads</vt:lpstr>
      <vt:lpstr>OpenMP: controlling the number of threads</vt:lpstr>
      <vt:lpstr>Monitoring an OpenMP program</vt:lpstr>
      <vt:lpstr>Monitoring an OpenMP program</vt:lpstr>
      <vt:lpstr>Monitoring an OpenMP program</vt:lpstr>
      <vt:lpstr>PowerPoint Presentation</vt:lpstr>
      <vt:lpstr>Monitoring an OpenMP program</vt:lpstr>
      <vt:lpstr>Parallelization of loops</vt:lpstr>
      <vt:lpstr>PowerPoint Presentation</vt:lpstr>
      <vt:lpstr>PowerPoint Presentation</vt:lpstr>
      <vt:lpstr>PowerPoint Presentation</vt:lpstr>
      <vt:lpstr>PowerPoint Presentation</vt:lpstr>
      <vt:lpstr>Parallelizing loops with independent iterations</vt:lpstr>
      <vt:lpstr>Parallelizing loops with independent iterations</vt:lpstr>
      <vt:lpstr>Parallelizing loops with independent iterations</vt:lpstr>
      <vt:lpstr>Parallelizing loops with independent iterations</vt:lpstr>
      <vt:lpstr>Parallelizing loops with independent iterations</vt:lpstr>
      <vt:lpstr>OpenMP: data sharing</vt:lpstr>
      <vt:lpstr>OpenMP: data sharing</vt:lpstr>
      <vt:lpstr>PowerPoint Presentation</vt:lpstr>
      <vt:lpstr>Vector addition</vt:lpstr>
      <vt:lpstr>Vector addition</vt:lpstr>
      <vt:lpstr>Printing out all pairs of integers from 1 to max</vt:lpstr>
      <vt:lpstr>Printing out all pairs of integers from 1 to max</vt:lpstr>
      <vt:lpstr>Printing out all pairs of integers from 1 to max</vt:lpstr>
      <vt:lpstr>PowerPoint Presentation</vt:lpstr>
      <vt:lpstr>PowerPoint Presentation</vt:lpstr>
      <vt:lpstr>PowerPoint Presentation</vt:lpstr>
      <vt:lpstr>PowerPoint Presentation</vt:lpstr>
      <vt:lpstr>PowerPoint Presentation</vt:lpstr>
      <vt:lpstr>PowerPoint Presentation</vt:lpstr>
      <vt:lpstr>However, there are two other ways of parallelizing nested loops.   First, the two nested for loops can be collapsed in order to be parallelized together using clause collapse(2) </vt:lpstr>
      <vt:lpstr>Collapse </vt:lpstr>
      <vt:lpstr>Collapse </vt:lpstr>
      <vt:lpstr>other method of parallelizing nested loops is by  parallelizing each for loop separately</vt:lpstr>
      <vt:lpstr>parallelizing each for loop separately</vt:lpstr>
      <vt:lpstr>parallelizing each for loop separately</vt:lpstr>
      <vt:lpstr>parallelizing each for loop separately</vt:lpstr>
      <vt:lpstr>Matrix multiplication</vt:lpstr>
      <vt:lpstr>Matrix multiplication</vt:lpstr>
      <vt:lpstr>OpenMP: nested parallelism</vt:lpstr>
      <vt:lpstr>Combining the results of parallel iterations</vt:lpstr>
      <vt:lpstr>Solution ??????</vt:lpstr>
      <vt:lpstr>Leads to Race Condition</vt:lpstr>
      <vt:lpstr>Combining the results of parallel iterations</vt:lpstr>
      <vt:lpstr>Program using critical sections</vt:lpstr>
      <vt:lpstr>PowerPoint Presentation</vt:lpstr>
      <vt:lpstr>Program using critical sections</vt:lpstr>
      <vt:lpstr>Another way to avoid race conditions is to use atomic access to variables</vt:lpstr>
      <vt:lpstr>pragma omp atomic</vt:lpstr>
      <vt:lpstr>OpenMP: critical sections</vt:lpstr>
      <vt:lpstr>OpenMP: atomic access</vt:lpstr>
      <vt:lpstr>OpenMP: atomic access</vt:lpstr>
      <vt:lpstr>To prevent race conditions and to avoid locking or explicit atomic access to variables at the same time, OpenMP provides a special operation called reduction</vt:lpstr>
      <vt:lpstr>clause reduction</vt:lpstr>
      <vt:lpstr>PowerPoint Presentation</vt:lpstr>
      <vt:lpstr>Work Sharing Constructs</vt:lpstr>
      <vt:lpstr>Sections</vt:lpstr>
      <vt:lpstr>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Computing pi by numerical integration</vt:lpstr>
      <vt:lpstr>PowerPoint Presentation</vt:lpstr>
      <vt:lpstr>PowerPoint Presentation</vt:lpstr>
      <vt:lpstr>PowerPoint Presentation</vt:lpstr>
      <vt:lpstr>PowerPoint Presentation</vt:lpstr>
      <vt:lpstr>PowerPoint Presentation</vt:lpstr>
      <vt:lpstr>Computing p using random shooting</vt:lpstr>
      <vt:lpstr>PowerPoint Presentation</vt:lpstr>
      <vt:lpstr>PowerPoint Presentation</vt:lpstr>
      <vt:lpstr>PowerPoint Presentation</vt:lpstr>
      <vt:lpstr>PowerPoint Presentation</vt:lpstr>
      <vt:lpstr>Distributing iterations among threads</vt:lpstr>
      <vt:lpstr>PowerPoint Presentation</vt:lpstr>
      <vt:lpstr>Distributing iterations among threads</vt:lpstr>
      <vt:lpstr>Distributing iterations among threads</vt:lpstr>
      <vt:lpstr>Distributing iterations among threads</vt:lpstr>
      <vt:lpstr>Distributing iterations among threads</vt:lpstr>
      <vt:lpstr>Distributing iterations among threads</vt:lpstr>
      <vt:lpstr>OpenMP: scheduling parallel loop iterations</vt:lpstr>
      <vt:lpstr>OpenMP: scheduling parallel loop iterations</vt:lpstr>
      <vt:lpstr>The details of parallel loops and reductions</vt:lpstr>
      <vt:lpstr>PowerPoint Presentation</vt:lpstr>
      <vt:lpstr>The details of parallel loops and reductions</vt:lpstr>
      <vt:lpstr>Parallel tasks</vt:lpstr>
      <vt:lpstr>Running independent tasks in parallel</vt:lpstr>
      <vt:lpstr>#pragma omp single</vt:lpstr>
      <vt:lpstr>PowerPoint Presentation</vt:lpstr>
      <vt:lpstr>PowerPoint Presentation</vt:lpstr>
      <vt:lpstr>PowerPoint Presentation</vt:lpstr>
      <vt:lpstr>PowerPoint Presentation</vt:lpstr>
      <vt:lpstr>PowerPoint Presentation</vt:lpstr>
      <vt:lpstr>PowerPoint Presentation</vt:lpstr>
      <vt:lpstr>Running independent tasks in parallel</vt:lpstr>
      <vt:lpstr>Fibonacci numbers</vt:lpstr>
      <vt:lpstr>OpenMP: tasks</vt:lpstr>
      <vt:lpstr>OpenMP: tasks</vt:lpstr>
      <vt:lpstr>OpenMP: limiting execution to a single thread</vt:lpstr>
      <vt:lpstr>OpenMP: limiting execution to a single thread</vt:lpstr>
      <vt:lpstr>Quicksort</vt:lpstr>
      <vt:lpstr>Quicksort</vt:lpstr>
      <vt:lpstr>call of the parallel implementation of the Quicksort algorithm.</vt:lpstr>
      <vt:lpstr>comparison of the running time of the sequential and parallel version of the Quicksort algorithm when sorting n random strings of max length 64 using a quad-core processor with multithreading</vt:lpstr>
      <vt:lpstr>Combining the results of parallel tasks</vt:lpstr>
      <vt:lpstr>Combining the results of parallel tasks</vt:lpstr>
      <vt:lpstr>Quicksort algorithm</vt:lpstr>
      <vt:lpstr>Quicksort algorithm</vt:lpstr>
      <vt:lpstr>OpenMP: explicit task barrier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Parallel Computing From Algorithms to Programming on State-of-the-Art Platforms</dc:title>
  <dc:creator>Preetham</dc:creator>
  <cp:lastModifiedBy>aditya kumar</cp:lastModifiedBy>
  <cp:revision>349</cp:revision>
  <dcterms:created xsi:type="dcterms:W3CDTF">2006-08-16T00:00:00Z</dcterms:created>
  <dcterms:modified xsi:type="dcterms:W3CDTF">2022-12-06T15:59:18Z</dcterms:modified>
</cp:coreProperties>
</file>